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453" r:id="rId3"/>
    <p:sldId id="460" r:id="rId4"/>
    <p:sldId id="491" r:id="rId5"/>
    <p:sldId id="492" r:id="rId6"/>
    <p:sldId id="494" r:id="rId7"/>
    <p:sldId id="495" r:id="rId8"/>
    <p:sldId id="508" r:id="rId9"/>
    <p:sldId id="509" r:id="rId10"/>
    <p:sldId id="510" r:id="rId11"/>
    <p:sldId id="507" r:id="rId12"/>
    <p:sldId id="511" r:id="rId13"/>
    <p:sldId id="496" r:id="rId14"/>
    <p:sldId id="498" r:id="rId15"/>
    <p:sldId id="513" r:id="rId16"/>
    <p:sldId id="517" r:id="rId17"/>
    <p:sldId id="512" r:id="rId18"/>
    <p:sldId id="499" r:id="rId19"/>
    <p:sldId id="514" r:id="rId20"/>
    <p:sldId id="515" r:id="rId21"/>
    <p:sldId id="505" r:id="rId22"/>
    <p:sldId id="516" r:id="rId23"/>
    <p:sldId id="504" r:id="rId24"/>
    <p:sldId id="358"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42F"/>
    <a:srgbClr val="00A169"/>
    <a:srgbClr val="595A5D"/>
    <a:srgbClr val="56B48C"/>
    <a:srgbClr val="FFFFFF"/>
    <a:srgbClr val="80391B"/>
    <a:srgbClr val="9D3F2F"/>
    <a:srgbClr val="FA5B22"/>
    <a:srgbClr val="F9F9F9"/>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1A9B5E2E-ACFE-4EDE-ACC5-077EDDE4C6CF}">
  <a:tblStyle styleId="{1A9B5E2E-ACFE-4EDE-ACC5-077EDDE4C6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475" autoAdjust="0"/>
  </p:normalViewPr>
  <p:slideViewPr>
    <p:cSldViewPr snapToGrid="0">
      <p:cViewPr varScale="1">
        <p:scale>
          <a:sx n="70" d="100"/>
          <a:sy n="70" d="100"/>
        </p:scale>
        <p:origin x="432" y="60"/>
      </p:cViewPr>
      <p:guideLst>
        <p:guide orient="horz" pos="1620"/>
        <p:guide pos="2880"/>
      </p:guideLst>
    </p:cSldViewPr>
  </p:slideViewPr>
  <p:notesTextViewPr>
    <p:cViewPr>
      <p:scale>
        <a:sx n="1" d="1"/>
        <a:sy n="1" d="1"/>
      </p:scale>
      <p:origin x="0" y="0"/>
    </p:cViewPr>
  </p:notesTextViewPr>
  <p:notesViewPr>
    <p:cSldViewPr snapToGrid="0">
      <p:cViewPr varScale="1">
        <p:scale>
          <a:sx n="72" d="100"/>
          <a:sy n="72" d="100"/>
        </p:scale>
        <p:origin x="-247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12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19652480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eia.gov/todayinenergy/detail.cfm?id=15471"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eia.gov/" TargetMode="External"/><Relationship Id="rId4" Type="http://schemas.openxmlformats.org/officeDocument/2006/relationships/hyperlink" Target="http://energyblog.nationalgeographic.com/2013/12/31/u-s-phase-out-of-incandescent-light-bulbs-continues-in-2014-with-40-60-watt-varieti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jgarff/rpi_ws281x"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learn.adafruit.com/adafruit-neopixel-uberguide/advanced-coding" TargetMode="External"/><Relationship Id="rId5" Type="http://schemas.openxmlformats.org/officeDocument/2006/relationships/hyperlink" Target="http://en.wikipedia.org/wiki/Duty_cycle" TargetMode="External"/><Relationship Id="rId4" Type="http://schemas.openxmlformats.org/officeDocument/2006/relationships/hyperlink" Target="https://github.com/jgarf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www.explainthatstuff.com/ceramics.html" TargetMode="External"/><Relationship Id="rId3" Type="http://schemas.openxmlformats.org/officeDocument/2006/relationships/hyperlink" Target="http://www.explainthatstuff.com/electricity.html" TargetMode="External"/><Relationship Id="rId7" Type="http://schemas.openxmlformats.org/officeDocument/2006/relationships/hyperlink" Target="http://www.explainthatstuff.com/how-xenon-lamps-work.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explainthatstuff.com/quartzclockwatch.html" TargetMode="External"/><Relationship Id="rId5" Type="http://schemas.openxmlformats.org/officeDocument/2006/relationships/hyperlink" Target="http://www.explainthatstuff.com/batteries.html" TargetMode="External"/><Relationship Id="rId10" Type="http://schemas.openxmlformats.org/officeDocument/2006/relationships/hyperlink" Target="http://www.explainthatstuff.com/plastics.html" TargetMode="External"/><Relationship Id="rId4" Type="http://schemas.openxmlformats.org/officeDocument/2006/relationships/hyperlink" Target="http://www.explainthatstuff.com/energy.html" TargetMode="External"/><Relationship Id="rId9" Type="http://schemas.openxmlformats.org/officeDocument/2006/relationships/hyperlink" Target="http://www.explainthatstuff.com/glass.html"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explainthatstuff.com/ceramics.html" TargetMode="External"/><Relationship Id="rId3" Type="http://schemas.openxmlformats.org/officeDocument/2006/relationships/hyperlink" Target="http://www.explainthatstuff.com/electricity.html" TargetMode="External"/><Relationship Id="rId7" Type="http://schemas.openxmlformats.org/officeDocument/2006/relationships/hyperlink" Target="http://www.explainthatstuff.com/how-xenon-lamps-work.html"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explainthatstuff.com/quartzclockwatch.html" TargetMode="External"/><Relationship Id="rId5" Type="http://schemas.openxmlformats.org/officeDocument/2006/relationships/hyperlink" Target="http://www.explainthatstuff.com/batteries.html" TargetMode="External"/><Relationship Id="rId10" Type="http://schemas.openxmlformats.org/officeDocument/2006/relationships/hyperlink" Target="http://www.explainthatstuff.com/plastics.html" TargetMode="External"/><Relationship Id="rId4" Type="http://schemas.openxmlformats.org/officeDocument/2006/relationships/hyperlink" Target="http://www.explainthatstuff.com/energy.html" TargetMode="External"/><Relationship Id="rId9" Type="http://schemas.openxmlformats.org/officeDocument/2006/relationships/hyperlink" Target="http://www.explainthatstuff.com/glas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7986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fontAlgn="base"/>
            <a:r>
              <a:rPr lang="en-US" sz="1100" b="1" i="0" kern="1200" dirty="0" smtClean="0">
                <a:solidFill>
                  <a:schemeClr val="tx1"/>
                </a:solidFill>
                <a:effectLst/>
                <a:latin typeface="+mn-lt"/>
                <a:ea typeface="+mn-ea"/>
                <a:cs typeface="+mn-cs"/>
              </a:rPr>
              <a:t>Difference between Capacitor and Inductor</a:t>
            </a:r>
          </a:p>
          <a:p>
            <a:pPr fontAlgn="base"/>
            <a:r>
              <a:rPr lang="en-US" sz="1100" b="1" i="0" kern="1200" dirty="0" smtClean="0">
                <a:solidFill>
                  <a:schemeClr val="tx1"/>
                </a:solidFill>
                <a:effectLst/>
                <a:latin typeface="+mn-lt"/>
                <a:ea typeface="+mn-ea"/>
                <a:cs typeface="+mn-cs"/>
              </a:rPr>
              <a:t>Capacitor Uses</a:t>
            </a:r>
          </a:p>
          <a:p>
            <a:pPr fontAlgn="base"/>
            <a:r>
              <a:rPr lang="en-US" sz="1100" b="0" i="0" kern="1200" dirty="0" smtClean="0">
                <a:solidFill>
                  <a:schemeClr val="tx1"/>
                </a:solidFill>
                <a:effectLst/>
                <a:latin typeface="+mn-lt"/>
                <a:ea typeface="+mn-ea"/>
                <a:cs typeface="+mn-cs"/>
              </a:rPr>
              <a:t>High Voltage Electrolytic capacitor is used in power supplies.</a:t>
            </a:r>
          </a:p>
          <a:p>
            <a:pPr fontAlgn="base"/>
            <a:r>
              <a:rPr lang="en-US" sz="1100" b="0" i="0" kern="1200" dirty="0" smtClean="0">
                <a:solidFill>
                  <a:schemeClr val="tx1"/>
                </a:solidFill>
                <a:effectLst/>
                <a:latin typeface="+mn-lt"/>
                <a:ea typeface="+mn-ea"/>
                <a:cs typeface="+mn-cs"/>
              </a:rPr>
              <a:t>An Axial Electrolytic capacitor is used in lower voltage smaller size for general purpose where huge capacitance principles are needed.</a:t>
            </a:r>
          </a:p>
          <a:p>
            <a:pPr fontAlgn="base"/>
            <a:r>
              <a:rPr lang="en-US" sz="1100" b="0" i="0" kern="1200" dirty="0" smtClean="0">
                <a:solidFill>
                  <a:schemeClr val="tx1"/>
                </a:solidFill>
                <a:effectLst/>
                <a:latin typeface="+mn-lt"/>
                <a:ea typeface="+mn-ea"/>
                <a:cs typeface="+mn-cs"/>
              </a:rPr>
              <a:t>High Voltage disk ceramic capacitor is a small size &amp; the value of capacitance and excellent tolerance characteristics.</a:t>
            </a:r>
          </a:p>
          <a:p>
            <a:pPr fontAlgn="base"/>
            <a:r>
              <a:rPr lang="en-US" sz="1100" b="0" i="0" kern="1200" dirty="0" smtClean="0">
                <a:solidFill>
                  <a:schemeClr val="tx1"/>
                </a:solidFill>
                <a:effectLst/>
                <a:latin typeface="+mn-lt"/>
                <a:ea typeface="+mn-ea"/>
                <a:cs typeface="+mn-cs"/>
              </a:rPr>
              <a:t>The </a:t>
            </a:r>
            <a:r>
              <a:rPr lang="en-US" sz="1100" b="0" i="0" kern="1200" dirty="0" err="1" smtClean="0">
                <a:solidFill>
                  <a:schemeClr val="tx1"/>
                </a:solidFill>
                <a:effectLst/>
                <a:latin typeface="+mn-lt"/>
                <a:ea typeface="+mn-ea"/>
                <a:cs typeface="+mn-cs"/>
              </a:rPr>
              <a:t>Metalised</a:t>
            </a:r>
            <a:r>
              <a:rPr lang="en-US" sz="1100" b="0" i="0" kern="1200" dirty="0" smtClean="0">
                <a:solidFill>
                  <a:schemeClr val="tx1"/>
                </a:solidFill>
                <a:effectLst/>
                <a:latin typeface="+mn-lt"/>
                <a:ea typeface="+mn-ea"/>
                <a:cs typeface="+mn-cs"/>
              </a:rPr>
              <a:t> Polypropylene capacitor is a small size for values up to 2µF and good reliability.</a:t>
            </a:r>
          </a:p>
          <a:p>
            <a:pPr fontAlgn="base"/>
            <a:r>
              <a:rPr lang="en-US" sz="1100" b="0" i="0" kern="1200" dirty="0" smtClean="0">
                <a:solidFill>
                  <a:schemeClr val="tx1"/>
                </a:solidFill>
                <a:effectLst/>
                <a:latin typeface="+mn-lt"/>
                <a:ea typeface="+mn-ea"/>
                <a:cs typeface="+mn-cs"/>
              </a:rPr>
              <a:t>Surface mount capacitor is relatively high capacitance for size attained by several layers. In fact, numerous capacitors in parallel.</a:t>
            </a:r>
          </a:p>
          <a:p>
            <a:pPr fontAlgn="base"/>
            <a:r>
              <a:rPr lang="en-US" sz="1100" b="1" i="0" kern="1200" dirty="0" smtClean="0">
                <a:solidFill>
                  <a:schemeClr val="tx1"/>
                </a:solidFill>
                <a:effectLst/>
                <a:latin typeface="+mn-lt"/>
                <a:ea typeface="+mn-ea"/>
                <a:cs typeface="+mn-cs"/>
              </a:rPr>
              <a:t>Inductor Uses</a:t>
            </a:r>
          </a:p>
          <a:p>
            <a:pPr fontAlgn="base"/>
            <a:r>
              <a:rPr lang="en-US" sz="1100" b="0" i="0" kern="1200" dirty="0" smtClean="0">
                <a:solidFill>
                  <a:schemeClr val="tx1"/>
                </a:solidFill>
                <a:effectLst/>
                <a:latin typeface="+mn-lt"/>
                <a:ea typeface="+mn-ea"/>
                <a:cs typeface="+mn-cs"/>
              </a:rPr>
              <a:t>Inductors are extensively used in AC applications like TV, radio, etc.</a:t>
            </a:r>
          </a:p>
          <a:p>
            <a:pPr fontAlgn="base"/>
            <a:r>
              <a:rPr lang="en-US" sz="1100" b="0" i="0" kern="1200" dirty="0" smtClean="0">
                <a:solidFill>
                  <a:schemeClr val="tx1"/>
                </a:solidFill>
                <a:effectLst/>
                <a:latin typeface="+mn-lt"/>
                <a:ea typeface="+mn-ea"/>
                <a:cs typeface="+mn-cs"/>
              </a:rPr>
              <a:t>Chokes – The main property of an inductor is used in power supply circuits where AC mains supply desires to be changed to a DC supply.</a:t>
            </a:r>
          </a:p>
          <a:p>
            <a:pPr fontAlgn="base"/>
            <a:r>
              <a:rPr lang="en-US" sz="1100" b="0" i="0" kern="1200" dirty="0" smtClean="0">
                <a:solidFill>
                  <a:schemeClr val="tx1"/>
                </a:solidFill>
                <a:effectLst/>
                <a:latin typeface="+mn-lt"/>
                <a:ea typeface="+mn-ea"/>
                <a:cs typeface="+mn-cs"/>
              </a:rPr>
              <a:t>Energy store – It is used to make the spark that catch fires the petrol in automobile engines.</a:t>
            </a:r>
          </a:p>
          <a:p>
            <a:pPr fontAlgn="base"/>
            <a:r>
              <a:rPr lang="en-US" sz="1100" b="0" i="0" kern="1200" dirty="0" smtClean="0">
                <a:solidFill>
                  <a:schemeClr val="tx1"/>
                </a:solidFill>
                <a:effectLst/>
                <a:latin typeface="+mn-lt"/>
                <a:ea typeface="+mn-ea"/>
                <a:cs typeface="+mn-cs"/>
              </a:rPr>
              <a:t>Transformers– Inductors with a distributing magnetic lane can be united to form a transformer.</a:t>
            </a:r>
          </a:p>
          <a:p>
            <a:pPr lvl="0" rtl="0">
              <a:spcBef>
                <a:spcPts val="0"/>
              </a:spcBef>
              <a:buNone/>
            </a:pPr>
            <a:endParaRPr lang="en-US" dirty="0" smtClean="0"/>
          </a:p>
        </p:txBody>
      </p:sp>
    </p:spTree>
    <p:extLst>
      <p:ext uri="{BB962C8B-B14F-4D97-AF65-F5344CB8AC3E}">
        <p14:creationId xmlns:p14="http://schemas.microsoft.com/office/powerpoint/2010/main" val="226196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dirty="0" smtClean="0"/>
              <a:t>Do you know the scientist</a:t>
            </a:r>
            <a:r>
              <a:rPr lang="en-US" baseline="0" dirty="0" smtClean="0"/>
              <a:t> who invent blue LED win Nobel prize</a:t>
            </a:r>
          </a:p>
          <a:p>
            <a:pPr lvl="0" rtl="0">
              <a:spcBef>
                <a:spcPts val="0"/>
              </a:spcBef>
              <a:buNone/>
            </a:pPr>
            <a:endParaRPr lang="en-US" baseline="0" dirty="0" smtClean="0"/>
          </a:p>
          <a:p>
            <a:pPr lvl="0" rtl="0">
              <a:spcBef>
                <a:spcPts val="0"/>
              </a:spcBef>
              <a:buNone/>
            </a:pPr>
            <a:r>
              <a:rPr lang="en-US" sz="1100" b="0" i="0" kern="1200" dirty="0" smtClean="0">
                <a:solidFill>
                  <a:schemeClr val="tx1"/>
                </a:solidFill>
                <a:effectLst/>
                <a:latin typeface="+mn-lt"/>
                <a:ea typeface="+mn-ea"/>
                <a:cs typeface="+mn-cs"/>
              </a:rPr>
              <a:t>The 2014 </a:t>
            </a:r>
            <a:r>
              <a:rPr lang="en-US" sz="1100" b="1" i="0" kern="1200" dirty="0" smtClean="0">
                <a:solidFill>
                  <a:schemeClr val="tx1"/>
                </a:solidFill>
                <a:effectLst/>
                <a:latin typeface="+mn-lt"/>
                <a:ea typeface="+mn-ea"/>
                <a:cs typeface="+mn-cs"/>
              </a:rPr>
              <a:t>Nobel Prize</a:t>
            </a:r>
            <a:r>
              <a:rPr lang="en-US" sz="1100" b="0" i="0" kern="1200" dirty="0" smtClean="0">
                <a:solidFill>
                  <a:schemeClr val="tx1"/>
                </a:solidFill>
                <a:effectLst/>
                <a:latin typeface="+mn-lt"/>
                <a:ea typeface="+mn-ea"/>
                <a:cs typeface="+mn-cs"/>
              </a:rPr>
              <a:t> for physics has been awarded to a trio of scientists in Japan and the US for the invention of </a:t>
            </a:r>
            <a:r>
              <a:rPr lang="en-US" sz="1100" b="1" i="0" kern="1200" dirty="0" smtClean="0">
                <a:solidFill>
                  <a:schemeClr val="tx1"/>
                </a:solidFill>
                <a:effectLst/>
                <a:latin typeface="+mn-lt"/>
                <a:ea typeface="+mn-ea"/>
                <a:cs typeface="+mn-cs"/>
              </a:rPr>
              <a:t>blue light</a:t>
            </a:r>
            <a:r>
              <a:rPr lang="en-US" sz="1100" b="0" i="0" kern="1200" dirty="0" smtClean="0">
                <a:solidFill>
                  <a:schemeClr val="tx1"/>
                </a:solidFill>
                <a:effectLst/>
                <a:latin typeface="+mn-lt"/>
                <a:ea typeface="+mn-ea"/>
                <a:cs typeface="+mn-cs"/>
              </a:rPr>
              <a:t> emitting diodes (</a:t>
            </a:r>
            <a:r>
              <a:rPr lang="en-US" sz="1100" b="1" i="0" kern="1200" dirty="0" smtClean="0">
                <a:solidFill>
                  <a:schemeClr val="tx1"/>
                </a:solidFill>
                <a:effectLst/>
                <a:latin typeface="+mn-lt"/>
                <a:ea typeface="+mn-ea"/>
                <a:cs typeface="+mn-cs"/>
              </a:rPr>
              <a:t>LEDs</a:t>
            </a:r>
            <a:r>
              <a:rPr lang="en-US" sz="1100" b="0" i="0" kern="1200" dirty="0" smtClean="0">
                <a:solidFill>
                  <a:schemeClr val="tx1"/>
                </a:solidFill>
                <a:effectLst/>
                <a:latin typeface="+mn-lt"/>
                <a:ea typeface="+mn-ea"/>
                <a:cs typeface="+mn-cs"/>
              </a:rPr>
              <a:t>). Professors Isamu Akasaki, Hiroshi Amano and Shuji Nakamura made the first </a:t>
            </a:r>
            <a:r>
              <a:rPr lang="en-US" sz="1100" b="1" i="0" kern="1200" dirty="0" smtClean="0">
                <a:solidFill>
                  <a:schemeClr val="tx1"/>
                </a:solidFill>
                <a:effectLst/>
                <a:latin typeface="+mn-lt"/>
                <a:ea typeface="+mn-ea"/>
                <a:cs typeface="+mn-cs"/>
              </a:rPr>
              <a:t>blue LEDs</a:t>
            </a:r>
            <a:r>
              <a:rPr lang="en-US" sz="1100" b="0" i="0" kern="1200" dirty="0" smtClean="0">
                <a:solidFill>
                  <a:schemeClr val="tx1"/>
                </a:solidFill>
                <a:effectLst/>
                <a:latin typeface="+mn-lt"/>
                <a:ea typeface="+mn-ea"/>
                <a:cs typeface="+mn-cs"/>
              </a:rPr>
              <a:t> in the early 1990s.</a:t>
            </a:r>
          </a:p>
          <a:p>
            <a:pPr lvl="0" rtl="0">
              <a:spcBef>
                <a:spcPts val="0"/>
              </a:spcBef>
              <a:buNone/>
            </a:pP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mn-lt"/>
                <a:ea typeface="+mn-ea"/>
                <a:cs typeface="+mn-cs"/>
              </a:rPr>
              <a:t>Blue-light innovation paved the way for a transformation in lighting efficiency.</a:t>
            </a:r>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Red and green diodes had been around for several years, but adding blue diodes allowed a mix that could produce practical white-light LED bulbs.</a:t>
            </a:r>
          </a:p>
          <a:p>
            <a:pPr lvl="0" rtl="0">
              <a:spcBef>
                <a:spcPts val="0"/>
              </a:spcBef>
              <a:buNone/>
            </a:pPr>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LEDs use less energy than do other forms of lighting, including compact fluorescent (CFL) and incandescent bulbs. A typical LED bulb can produce around </a:t>
            </a:r>
            <a:r>
              <a:rPr lang="en-US" sz="1100" b="0" i="0" u="none" strike="noStrike" kern="1200" dirty="0" smtClean="0">
                <a:solidFill>
                  <a:schemeClr val="tx1"/>
                </a:solidFill>
                <a:effectLst/>
                <a:latin typeface="+mn-lt"/>
                <a:ea typeface="+mn-ea"/>
                <a:cs typeface="+mn-cs"/>
                <a:hlinkClick r:id="rId3"/>
              </a:rPr>
              <a:t>83 lumens per watt</a:t>
            </a:r>
            <a:r>
              <a:rPr lang="en-US" sz="1100" b="0" i="0" kern="1200" dirty="0" smtClean="0">
                <a:solidFill>
                  <a:schemeClr val="tx1"/>
                </a:solidFill>
                <a:effectLst/>
                <a:latin typeface="+mn-lt"/>
                <a:ea typeface="+mn-ea"/>
                <a:cs typeface="+mn-cs"/>
              </a:rPr>
              <a:t>—a measure of how much brightness you can get from a unit of electrical power—compared with 67 for a comparable CFL bulb and 16 for an incandescent.</a:t>
            </a:r>
          </a:p>
          <a:p>
            <a:r>
              <a:rPr lang="en-US" sz="1100" b="0" i="0" kern="1200" dirty="0" smtClean="0">
                <a:solidFill>
                  <a:schemeClr val="tx1"/>
                </a:solidFill>
                <a:effectLst/>
                <a:latin typeface="+mn-lt"/>
                <a:ea typeface="+mn-ea"/>
                <a:cs typeface="+mn-cs"/>
              </a:rPr>
              <a:t>LEDs produce light by passing electric current through a semiconductor, whereas incandescent bulbs pass current through a wire filament until it glows from the heat. The wasted heat energy is chiefly why incandescent bulbs are so much less efficient. Most varieties of the incandescent light bulb have been phased out in the United States. (Related: "</a:t>
            </a:r>
            <a:r>
              <a:rPr lang="en-US" sz="1100" b="0" i="0" u="none" strike="noStrike" kern="1200" dirty="0" smtClean="0">
                <a:solidFill>
                  <a:schemeClr val="tx1"/>
                </a:solidFill>
                <a:effectLst/>
                <a:latin typeface="+mn-lt"/>
                <a:ea typeface="+mn-ea"/>
                <a:cs typeface="+mn-cs"/>
                <a:hlinkClick r:id="rId4"/>
              </a:rPr>
              <a:t>U.S. Phase-Out of Incandescent Bulbs Continues in 2014</a:t>
            </a:r>
            <a:r>
              <a:rPr lang="en-US" sz="1100" b="0" i="0" kern="1200" dirty="0" smtClean="0">
                <a:solidFill>
                  <a:schemeClr val="tx1"/>
                </a:solidFill>
                <a:effectLst/>
                <a:latin typeface="+mn-lt"/>
                <a:ea typeface="+mn-ea"/>
                <a:cs typeface="+mn-cs"/>
              </a:rPr>
              <a:t>.")</a:t>
            </a:r>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LEDs also last about 30 times longer than incandescent bulbs do, according to the </a:t>
            </a:r>
            <a:r>
              <a:rPr lang="en-US" sz="1100" b="0" i="0" u="none" strike="noStrike" kern="1200" dirty="0" smtClean="0">
                <a:solidFill>
                  <a:schemeClr val="tx1"/>
                </a:solidFill>
                <a:effectLst/>
                <a:latin typeface="+mn-lt"/>
                <a:ea typeface="+mn-ea"/>
                <a:cs typeface="+mn-cs"/>
                <a:hlinkClick r:id="rId5"/>
              </a:rPr>
              <a:t>Energy Information Administration</a:t>
            </a:r>
            <a:r>
              <a:rPr lang="en-US" sz="1100" b="0" i="0" kern="1200" dirty="0" smtClean="0">
                <a:solidFill>
                  <a:schemeClr val="tx1"/>
                </a:solidFill>
                <a:effectLst/>
                <a:latin typeface="+mn-lt"/>
                <a:ea typeface="+mn-ea"/>
                <a:cs typeface="+mn-cs"/>
              </a:rPr>
              <a:t>, and many LED bulb products promise up to 25,000 hours of use—more than 17 years if you used one for about four hours a day.</a:t>
            </a:r>
          </a:p>
          <a:p>
            <a:pPr lvl="0" rtl="0">
              <a:spcBef>
                <a:spcPts val="0"/>
              </a:spcBef>
              <a:buNone/>
            </a:pP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75894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smtClean="0">
                <a:solidFill>
                  <a:schemeClr val="tx1"/>
                </a:solidFill>
                <a:effectLst/>
                <a:latin typeface="+mn-lt"/>
                <a:ea typeface="+mn-ea"/>
                <a:cs typeface="+mn-cs"/>
              </a:rPr>
              <a:t>In brief, there are two methods of creating "white light" using LED devices and each method offers differing efficiencies and effects. The first is described by the manufacturing method called phosphor on die and the other by the effects method of mixing the three primary </a:t>
            </a:r>
            <a:r>
              <a:rPr lang="en-US" sz="1100" b="0" i="0" kern="1200" dirty="0" err="1" smtClean="0">
                <a:solidFill>
                  <a:schemeClr val="tx1"/>
                </a:solidFill>
                <a:effectLst/>
                <a:latin typeface="+mn-lt"/>
                <a:ea typeface="+mn-ea"/>
                <a:cs typeface="+mn-cs"/>
              </a:rPr>
              <a:t>colours</a:t>
            </a:r>
            <a:r>
              <a:rPr lang="en-US" sz="1100" b="0" i="0" kern="1200" dirty="0" smtClean="0">
                <a:solidFill>
                  <a:schemeClr val="tx1"/>
                </a:solidFill>
                <a:effectLst/>
                <a:latin typeface="+mn-lt"/>
                <a:ea typeface="+mn-ea"/>
                <a:cs typeface="+mn-cs"/>
              </a:rPr>
              <a:t> of red, green and blue to create white light.</a:t>
            </a: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endParaRPr lang="en-US" dirty="0" smtClean="0"/>
          </a:p>
        </p:txBody>
      </p:sp>
    </p:spTree>
    <p:extLst>
      <p:ext uri="{BB962C8B-B14F-4D97-AF65-F5344CB8AC3E}">
        <p14:creationId xmlns:p14="http://schemas.microsoft.com/office/powerpoint/2010/main" val="361190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allows you to run something as if you were somebody else. Typically it is used to run something as the 'root' user. The root user can do anything, good or bad, without question.</a:t>
            </a:r>
            <a:r>
              <a:rPr lang="en-US" dirty="0" smtClean="0"/>
              <a:t/>
            </a:r>
            <a:br>
              <a:rPr lang="en-US" dirty="0" smtClean="0"/>
            </a:br>
            <a:r>
              <a:rPr lang="en-US" dirty="0" smtClean="0"/>
              <a:t/>
            </a:r>
            <a:br>
              <a:rPr lang="en-US" dirty="0" smtClean="0"/>
            </a:br>
            <a:r>
              <a:rPr lang="en-US" sz="1100" b="0" i="0" kern="1200" dirty="0" smtClean="0">
                <a:solidFill>
                  <a:schemeClr val="tx1"/>
                </a:solidFill>
                <a:effectLst/>
                <a:latin typeface="+mn-lt"/>
                <a:ea typeface="+mn-ea"/>
                <a:cs typeface="+mn-cs"/>
              </a:rPr>
              <a:t>If you erroneously run something as root then realize your mistake, you may find your program does not work - even if it would have done had you not run it as root in the first place.</a:t>
            </a:r>
            <a:r>
              <a:rPr lang="en-US" dirty="0" smtClean="0"/>
              <a:t/>
            </a:r>
            <a:br>
              <a:rPr lang="en-US" dirty="0" smtClean="0"/>
            </a:b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dirty="0" smtClean="0"/>
              <a:t>https://www.youtube.com/watch?v=OwIhgpOaHEA&amp;index=78&amp;list=PLgvNLj_3MWFef88q0iBRCqbwjNfeDgaCU</a:t>
            </a:r>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A fresh install of </a:t>
            </a:r>
            <a:r>
              <a:rPr lang="en-US" sz="1100" b="0" i="0" kern="1200" dirty="0" err="1" smtClean="0">
                <a:solidFill>
                  <a:schemeClr val="tx1"/>
                </a:solidFill>
                <a:effectLst/>
                <a:latin typeface="+mn-lt"/>
                <a:ea typeface="+mn-ea"/>
                <a:cs typeface="+mn-cs"/>
              </a:rPr>
              <a:t>Raspbian</a:t>
            </a:r>
            <a:r>
              <a:rPr lang="en-US" sz="1100" b="0" i="0" kern="1200" dirty="0" smtClean="0">
                <a:solidFill>
                  <a:schemeClr val="tx1"/>
                </a:solidFill>
                <a:effectLst/>
                <a:latin typeface="+mn-lt"/>
                <a:ea typeface="+mn-ea"/>
                <a:cs typeface="+mn-cs"/>
              </a:rPr>
              <a:t> on a </a:t>
            </a:r>
            <a:r>
              <a:rPr lang="en-US" sz="1100" b="1" i="0" kern="1200" dirty="0" smtClean="0">
                <a:solidFill>
                  <a:schemeClr val="tx1"/>
                </a:solidFill>
                <a:effectLst/>
                <a:latin typeface="+mn-lt"/>
                <a:ea typeface="+mn-ea"/>
                <a:cs typeface="+mn-cs"/>
              </a:rPr>
              <a:t>Raspberry Pi</a:t>
            </a:r>
            <a:r>
              <a:rPr lang="en-US" sz="1100" b="0" i="0" kern="1200" dirty="0" smtClean="0">
                <a:solidFill>
                  <a:schemeClr val="tx1"/>
                </a:solidFill>
                <a:effectLst/>
                <a:latin typeface="+mn-lt"/>
                <a:ea typeface="+mn-ea"/>
                <a:cs typeface="+mn-cs"/>
              </a:rPr>
              <a:t> allows you to log in using the username </a:t>
            </a:r>
            <a:r>
              <a:rPr lang="en-US" sz="1100" b="1" i="0" kern="1200" dirty="0" smtClean="0">
                <a:solidFill>
                  <a:schemeClr val="tx1"/>
                </a:solidFill>
                <a:effectLst/>
                <a:latin typeface="+mn-lt"/>
                <a:ea typeface="+mn-ea"/>
                <a:cs typeface="+mn-cs"/>
              </a:rPr>
              <a:t>pi</a:t>
            </a:r>
            <a:r>
              <a:rPr lang="en-US" sz="1100" b="0" i="0" kern="1200" dirty="0" smtClean="0">
                <a:solidFill>
                  <a:schemeClr val="tx1"/>
                </a:solidFill>
                <a:effectLst/>
                <a:latin typeface="+mn-lt"/>
                <a:ea typeface="+mn-ea"/>
                <a:cs typeface="+mn-cs"/>
              </a:rPr>
              <a:t> and </a:t>
            </a:r>
            <a:r>
              <a:rPr lang="en-US" sz="1100" b="1" i="0" kern="1200" dirty="0" smtClean="0">
                <a:solidFill>
                  <a:schemeClr val="tx1"/>
                </a:solidFill>
                <a:effectLst/>
                <a:latin typeface="+mn-lt"/>
                <a:ea typeface="+mn-ea"/>
                <a:cs typeface="+mn-cs"/>
              </a:rPr>
              <a:t>password raspberry</a:t>
            </a:r>
            <a:r>
              <a:rPr lang="en-US" sz="1100" b="0" i="0" kern="1200" dirty="0" smtClean="0">
                <a:solidFill>
                  <a:schemeClr val="tx1"/>
                </a:solidFill>
                <a:effectLst/>
                <a:latin typeface="+mn-lt"/>
                <a:ea typeface="+mn-ea"/>
                <a:cs typeface="+mn-cs"/>
              </a:rPr>
              <a:t>. Using </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will enable you to issue </a:t>
            </a:r>
            <a:r>
              <a:rPr lang="en-US" sz="1100" b="1" i="0" kern="1200" dirty="0" err="1" smtClean="0">
                <a:solidFill>
                  <a:schemeClr val="tx1"/>
                </a:solidFill>
                <a:effectLst/>
                <a:latin typeface="+mn-lt"/>
                <a:ea typeface="+mn-ea"/>
                <a:cs typeface="+mn-cs"/>
              </a:rPr>
              <a:t>root</a:t>
            </a:r>
            <a:r>
              <a:rPr lang="en-US" sz="1100" b="0" i="0" kern="1200" dirty="0" err="1" smtClean="0">
                <a:solidFill>
                  <a:schemeClr val="tx1"/>
                </a:solidFill>
                <a:effectLst/>
                <a:latin typeface="+mn-lt"/>
                <a:ea typeface="+mn-ea"/>
                <a:cs typeface="+mn-cs"/>
              </a:rPr>
              <a:t>commands</a:t>
            </a:r>
            <a:r>
              <a:rPr lang="en-US" sz="1100" b="0" i="0" kern="1200" dirty="0" smtClean="0">
                <a:solidFill>
                  <a:schemeClr val="tx1"/>
                </a:solidFill>
                <a:effectLst/>
                <a:latin typeface="+mn-lt"/>
                <a:ea typeface="+mn-ea"/>
                <a:cs typeface="+mn-cs"/>
              </a:rPr>
              <a:t>, with which you can do or install anything. You don't need to enter </a:t>
            </a:r>
            <a:r>
              <a:rPr lang="en-US" sz="1100" b="0" i="0" kern="1200" dirty="0" err="1" smtClean="0">
                <a:solidFill>
                  <a:schemeClr val="tx1"/>
                </a:solidFill>
                <a:effectLst/>
                <a:latin typeface="+mn-lt"/>
                <a:ea typeface="+mn-ea"/>
                <a:cs typeface="+mn-cs"/>
              </a:rPr>
              <a:t>a</a:t>
            </a:r>
            <a:r>
              <a:rPr lang="en-US" sz="1100" b="1" i="0" kern="1200" dirty="0" err="1" smtClean="0">
                <a:solidFill>
                  <a:schemeClr val="tx1"/>
                </a:solidFill>
                <a:effectLst/>
                <a:latin typeface="+mn-lt"/>
                <a:ea typeface="+mn-ea"/>
                <a:cs typeface="+mn-cs"/>
              </a:rPr>
              <a:t>password</a:t>
            </a:r>
            <a:r>
              <a:rPr lang="en-US" sz="1100" b="0" i="0" kern="1200" dirty="0" smtClean="0">
                <a:solidFill>
                  <a:schemeClr val="tx1"/>
                </a:solidFill>
                <a:effectLst/>
                <a:latin typeface="+mn-lt"/>
                <a:ea typeface="+mn-ea"/>
                <a:cs typeface="+mn-cs"/>
              </a:rPr>
              <a:t> to use </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as the </a:t>
            </a:r>
            <a:r>
              <a:rPr lang="en-US" sz="1100" b="1" i="0" kern="1200" dirty="0" smtClean="0">
                <a:solidFill>
                  <a:schemeClr val="tx1"/>
                </a:solidFill>
                <a:effectLst/>
                <a:latin typeface="+mn-lt"/>
                <a:ea typeface="+mn-ea"/>
                <a:cs typeface="+mn-cs"/>
              </a:rPr>
              <a:t>root password</a:t>
            </a:r>
            <a:r>
              <a:rPr lang="en-US" sz="1100" b="0" i="0" kern="1200" dirty="0" smtClean="0">
                <a:solidFill>
                  <a:schemeClr val="tx1"/>
                </a:solidFill>
                <a:effectLst/>
                <a:latin typeface="+mn-lt"/>
                <a:ea typeface="+mn-ea"/>
                <a:cs typeface="+mn-cs"/>
              </a:rPr>
              <a:t> is disabled by default.</a:t>
            </a:r>
            <a:endParaRPr lang="en-US" dirty="0" smtClean="0"/>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allows you to run something as if you were somebody else. Typically it is used to run something as the 'root' user. The root user can do anything, good or bad, without question.</a:t>
            </a:r>
            <a:r>
              <a:rPr lang="en-US" dirty="0" smtClean="0"/>
              <a:t/>
            </a:r>
            <a:br>
              <a:rPr lang="en-US" dirty="0" smtClean="0"/>
            </a:br>
            <a:r>
              <a:rPr lang="en-US" dirty="0" smtClean="0"/>
              <a:t/>
            </a:r>
            <a:br>
              <a:rPr lang="en-US" dirty="0" smtClean="0"/>
            </a:br>
            <a:r>
              <a:rPr lang="en-US" sz="1100" b="0" i="0" kern="1200" dirty="0" smtClean="0">
                <a:solidFill>
                  <a:schemeClr val="tx1"/>
                </a:solidFill>
                <a:effectLst/>
                <a:latin typeface="+mn-lt"/>
                <a:ea typeface="+mn-ea"/>
                <a:cs typeface="+mn-cs"/>
              </a:rPr>
              <a:t>If you erroneously run something as root then realize your mistake, you may find your program does not work - even if it would have done had you not run it as root in the first place.</a:t>
            </a:r>
            <a:r>
              <a:rPr lang="en-US" dirty="0" smtClean="0"/>
              <a:t/>
            </a:r>
            <a:br>
              <a:rPr lang="en-US" dirty="0" smtClean="0"/>
            </a:b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dirty="0" smtClean="0"/>
              <a:t>https://www.youtube.com/watch?v=OwIhgpOaHEA&amp;index=78&amp;list=PLgvNLj_3MWFef88q0iBRCqbwjNfeDgaCU</a:t>
            </a:r>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A fresh install of </a:t>
            </a:r>
            <a:r>
              <a:rPr lang="en-US" sz="1100" b="0" i="0" kern="1200" dirty="0" err="1" smtClean="0">
                <a:solidFill>
                  <a:schemeClr val="tx1"/>
                </a:solidFill>
                <a:effectLst/>
                <a:latin typeface="+mn-lt"/>
                <a:ea typeface="+mn-ea"/>
                <a:cs typeface="+mn-cs"/>
              </a:rPr>
              <a:t>Raspbian</a:t>
            </a:r>
            <a:r>
              <a:rPr lang="en-US" sz="1100" b="0" i="0" kern="1200" dirty="0" smtClean="0">
                <a:solidFill>
                  <a:schemeClr val="tx1"/>
                </a:solidFill>
                <a:effectLst/>
                <a:latin typeface="+mn-lt"/>
                <a:ea typeface="+mn-ea"/>
                <a:cs typeface="+mn-cs"/>
              </a:rPr>
              <a:t> on a </a:t>
            </a:r>
            <a:r>
              <a:rPr lang="en-US" sz="1100" b="1" i="0" kern="1200" dirty="0" smtClean="0">
                <a:solidFill>
                  <a:schemeClr val="tx1"/>
                </a:solidFill>
                <a:effectLst/>
                <a:latin typeface="+mn-lt"/>
                <a:ea typeface="+mn-ea"/>
                <a:cs typeface="+mn-cs"/>
              </a:rPr>
              <a:t>Raspberry Pi</a:t>
            </a:r>
            <a:r>
              <a:rPr lang="en-US" sz="1100" b="0" i="0" kern="1200" dirty="0" smtClean="0">
                <a:solidFill>
                  <a:schemeClr val="tx1"/>
                </a:solidFill>
                <a:effectLst/>
                <a:latin typeface="+mn-lt"/>
                <a:ea typeface="+mn-ea"/>
                <a:cs typeface="+mn-cs"/>
              </a:rPr>
              <a:t> allows you to log in using the username </a:t>
            </a:r>
            <a:r>
              <a:rPr lang="en-US" sz="1100" b="1" i="0" kern="1200" dirty="0" smtClean="0">
                <a:solidFill>
                  <a:schemeClr val="tx1"/>
                </a:solidFill>
                <a:effectLst/>
                <a:latin typeface="+mn-lt"/>
                <a:ea typeface="+mn-ea"/>
                <a:cs typeface="+mn-cs"/>
              </a:rPr>
              <a:t>pi</a:t>
            </a:r>
            <a:r>
              <a:rPr lang="en-US" sz="1100" b="0" i="0" kern="1200" dirty="0" smtClean="0">
                <a:solidFill>
                  <a:schemeClr val="tx1"/>
                </a:solidFill>
                <a:effectLst/>
                <a:latin typeface="+mn-lt"/>
                <a:ea typeface="+mn-ea"/>
                <a:cs typeface="+mn-cs"/>
              </a:rPr>
              <a:t> and </a:t>
            </a:r>
            <a:r>
              <a:rPr lang="en-US" sz="1100" b="1" i="0" kern="1200" dirty="0" smtClean="0">
                <a:solidFill>
                  <a:schemeClr val="tx1"/>
                </a:solidFill>
                <a:effectLst/>
                <a:latin typeface="+mn-lt"/>
                <a:ea typeface="+mn-ea"/>
                <a:cs typeface="+mn-cs"/>
              </a:rPr>
              <a:t>password raspberry</a:t>
            </a:r>
            <a:r>
              <a:rPr lang="en-US" sz="1100" b="0" i="0" kern="1200" dirty="0" smtClean="0">
                <a:solidFill>
                  <a:schemeClr val="tx1"/>
                </a:solidFill>
                <a:effectLst/>
                <a:latin typeface="+mn-lt"/>
                <a:ea typeface="+mn-ea"/>
                <a:cs typeface="+mn-cs"/>
              </a:rPr>
              <a:t>. Using </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will enable you to issue </a:t>
            </a:r>
            <a:r>
              <a:rPr lang="en-US" sz="1100" b="1" i="0" kern="1200" dirty="0" err="1" smtClean="0">
                <a:solidFill>
                  <a:schemeClr val="tx1"/>
                </a:solidFill>
                <a:effectLst/>
                <a:latin typeface="+mn-lt"/>
                <a:ea typeface="+mn-ea"/>
                <a:cs typeface="+mn-cs"/>
              </a:rPr>
              <a:t>root</a:t>
            </a:r>
            <a:r>
              <a:rPr lang="en-US" sz="1100" b="0" i="0" kern="1200" dirty="0" err="1" smtClean="0">
                <a:solidFill>
                  <a:schemeClr val="tx1"/>
                </a:solidFill>
                <a:effectLst/>
                <a:latin typeface="+mn-lt"/>
                <a:ea typeface="+mn-ea"/>
                <a:cs typeface="+mn-cs"/>
              </a:rPr>
              <a:t>commands</a:t>
            </a:r>
            <a:r>
              <a:rPr lang="en-US" sz="1100" b="0" i="0" kern="1200" dirty="0" smtClean="0">
                <a:solidFill>
                  <a:schemeClr val="tx1"/>
                </a:solidFill>
                <a:effectLst/>
                <a:latin typeface="+mn-lt"/>
                <a:ea typeface="+mn-ea"/>
                <a:cs typeface="+mn-cs"/>
              </a:rPr>
              <a:t>, with which you can do or install anything. You don't need to enter </a:t>
            </a:r>
            <a:r>
              <a:rPr lang="en-US" sz="1100" b="0" i="0" kern="1200" dirty="0" err="1" smtClean="0">
                <a:solidFill>
                  <a:schemeClr val="tx1"/>
                </a:solidFill>
                <a:effectLst/>
                <a:latin typeface="+mn-lt"/>
                <a:ea typeface="+mn-ea"/>
                <a:cs typeface="+mn-cs"/>
              </a:rPr>
              <a:t>a</a:t>
            </a:r>
            <a:r>
              <a:rPr lang="en-US" sz="1100" b="1" i="0" kern="1200" dirty="0" err="1" smtClean="0">
                <a:solidFill>
                  <a:schemeClr val="tx1"/>
                </a:solidFill>
                <a:effectLst/>
                <a:latin typeface="+mn-lt"/>
                <a:ea typeface="+mn-ea"/>
                <a:cs typeface="+mn-cs"/>
              </a:rPr>
              <a:t>password</a:t>
            </a:r>
            <a:r>
              <a:rPr lang="en-US" sz="1100" b="0" i="0" kern="1200" dirty="0" smtClean="0">
                <a:solidFill>
                  <a:schemeClr val="tx1"/>
                </a:solidFill>
                <a:effectLst/>
                <a:latin typeface="+mn-lt"/>
                <a:ea typeface="+mn-ea"/>
                <a:cs typeface="+mn-cs"/>
              </a:rPr>
              <a:t> to use </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as the </a:t>
            </a:r>
            <a:r>
              <a:rPr lang="en-US" sz="1100" b="1" i="0" kern="1200" dirty="0" smtClean="0">
                <a:solidFill>
                  <a:schemeClr val="tx1"/>
                </a:solidFill>
                <a:effectLst/>
                <a:latin typeface="+mn-lt"/>
                <a:ea typeface="+mn-ea"/>
                <a:cs typeface="+mn-cs"/>
              </a:rPr>
              <a:t>root password</a:t>
            </a:r>
            <a:r>
              <a:rPr lang="en-US" sz="1100" b="0" i="0" kern="1200" dirty="0" smtClean="0">
                <a:solidFill>
                  <a:schemeClr val="tx1"/>
                </a:solidFill>
                <a:effectLst/>
                <a:latin typeface="+mn-lt"/>
                <a:ea typeface="+mn-ea"/>
                <a:cs typeface="+mn-cs"/>
              </a:rPr>
              <a:t> is disabled by default.</a:t>
            </a:r>
            <a:endParaRPr lang="en-US" dirty="0" smtClean="0"/>
          </a:p>
          <a:p>
            <a:pPr lvl="0" rtl="0">
              <a:spcBef>
                <a:spcPts val="0"/>
              </a:spcBef>
              <a:buNone/>
            </a:pPr>
            <a:endParaRPr lang="en-US" dirty="0" smtClean="0"/>
          </a:p>
          <a:p>
            <a:pPr lvl="0" rtl="0">
              <a:spcBef>
                <a:spcPts val="0"/>
              </a:spcBef>
              <a:buNone/>
            </a:pPr>
            <a:r>
              <a:rPr lang="en-US" sz="1100" b="0" i="0" kern="1200" dirty="0" smtClean="0">
                <a:solidFill>
                  <a:schemeClr val="tx1"/>
                </a:solidFill>
                <a:effectLst/>
                <a:latin typeface="+mn-lt"/>
                <a:ea typeface="+mn-ea"/>
                <a:cs typeface="+mn-cs"/>
              </a:rPr>
              <a:t>'</a:t>
            </a:r>
            <a:r>
              <a:rPr lang="en-US" sz="1100" b="0" i="0" kern="1200" dirty="0" err="1" smtClean="0">
                <a:solidFill>
                  <a:schemeClr val="tx1"/>
                </a:solidFill>
                <a:effectLst/>
                <a:latin typeface="+mn-lt"/>
                <a:ea typeface="+mn-ea"/>
                <a:cs typeface="+mn-cs"/>
              </a:rPr>
              <a:t>sudo</a:t>
            </a:r>
            <a:r>
              <a:rPr lang="en-US" sz="1100" b="0" i="0" kern="1200" dirty="0" smtClean="0">
                <a:solidFill>
                  <a:schemeClr val="tx1"/>
                </a:solidFill>
                <a:effectLst/>
                <a:latin typeface="+mn-lt"/>
                <a:ea typeface="+mn-ea"/>
                <a:cs typeface="+mn-cs"/>
              </a:rPr>
              <a:t>' allows you to run something as if you were somebody else. Typically it is used to run something as the 'root' user. The root user can do anything, good or bad, without question.</a:t>
            </a:r>
            <a:r>
              <a:rPr lang="en-US" dirty="0" smtClean="0"/>
              <a:t/>
            </a:r>
            <a:br>
              <a:rPr lang="en-US" dirty="0" smtClean="0"/>
            </a:br>
            <a:r>
              <a:rPr lang="en-US" dirty="0" smtClean="0"/>
              <a:t/>
            </a:r>
            <a:br>
              <a:rPr lang="en-US" dirty="0" smtClean="0"/>
            </a:br>
            <a:r>
              <a:rPr lang="en-US" sz="1100" b="0" i="0" kern="1200" dirty="0" smtClean="0">
                <a:solidFill>
                  <a:schemeClr val="tx1"/>
                </a:solidFill>
                <a:effectLst/>
                <a:latin typeface="+mn-lt"/>
                <a:ea typeface="+mn-ea"/>
                <a:cs typeface="+mn-cs"/>
              </a:rPr>
              <a:t>If you erroneously run something as root then realize your mistake, you may find your program does not work - even if it would have done had you not run it as root in the first place.</a:t>
            </a:r>
            <a:r>
              <a:rPr lang="en-US" dirty="0" smtClean="0"/>
              <a:t/>
            </a:r>
            <a:br>
              <a:rPr lang="en-US" dirty="0" smtClean="0"/>
            </a:b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181849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err="1" smtClean="0">
                <a:solidFill>
                  <a:schemeClr val="tx1"/>
                </a:solidFill>
                <a:effectLst/>
                <a:latin typeface="+mn-lt"/>
                <a:ea typeface="+mn-ea"/>
                <a:cs typeface="+mn-cs"/>
              </a:rPr>
              <a:t>NeoPixels</a:t>
            </a:r>
            <a:r>
              <a:rPr lang="en-US" sz="1100" b="0" i="0" kern="1200" dirty="0" smtClean="0">
                <a:solidFill>
                  <a:schemeClr val="tx1"/>
                </a:solidFill>
                <a:effectLst/>
                <a:latin typeface="+mn-lt"/>
                <a:ea typeface="+mn-ea"/>
                <a:cs typeface="+mn-cs"/>
              </a:rPr>
              <a:t>, and the WS2811/2812 LEDs that make them up, require a data signal with very specific timing to work correctly.  Because the Raspberry Pi runs a multi-tasking Linux operating system it doesn't have real-time control over its GPIO pins and can't easily drive </a:t>
            </a:r>
            <a:r>
              <a:rPr lang="en-US" sz="1100" b="0" i="0" kern="1200" dirty="0" err="1" smtClean="0">
                <a:solidFill>
                  <a:schemeClr val="tx1"/>
                </a:solidFill>
                <a:effectLst/>
                <a:latin typeface="+mn-lt"/>
                <a:ea typeface="+mn-ea"/>
                <a:cs typeface="+mn-cs"/>
              </a:rPr>
              <a:t>NeoPixels</a:t>
            </a:r>
            <a:r>
              <a:rPr lang="en-US" sz="1100" b="0" i="0" kern="1200" dirty="0" smtClean="0">
                <a:solidFill>
                  <a:schemeClr val="tx1"/>
                </a:solidFill>
                <a:effectLst/>
                <a:latin typeface="+mn-lt"/>
                <a:ea typeface="+mn-ea"/>
                <a:cs typeface="+mn-cs"/>
              </a:rPr>
              <a:t>.</a:t>
            </a: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r>
              <a:rPr lang="en-US" sz="1100" b="0" i="0" kern="1200" dirty="0" smtClean="0">
                <a:solidFill>
                  <a:schemeClr val="tx1"/>
                </a:solidFill>
                <a:effectLst/>
                <a:latin typeface="+mn-lt"/>
                <a:ea typeface="+mn-ea"/>
                <a:cs typeface="+mn-cs"/>
              </a:rPr>
              <a:t>Typically a small microcontroller like a Trinket or Teensy can be used to communicate with the Raspberry Pi and generate the </a:t>
            </a:r>
            <a:r>
              <a:rPr lang="en-US" sz="1100" b="0" i="0" kern="1200" dirty="0" err="1" smtClean="0">
                <a:solidFill>
                  <a:schemeClr val="tx1"/>
                </a:solidFill>
                <a:effectLst/>
                <a:latin typeface="+mn-lt"/>
                <a:ea typeface="+mn-ea"/>
                <a:cs typeface="+mn-cs"/>
              </a:rPr>
              <a:t>NeoPixel</a:t>
            </a:r>
            <a:r>
              <a:rPr lang="en-US" sz="1100" b="0" i="0" kern="1200" dirty="0" smtClean="0">
                <a:solidFill>
                  <a:schemeClr val="tx1"/>
                </a:solidFill>
                <a:effectLst/>
                <a:latin typeface="+mn-lt"/>
                <a:ea typeface="+mn-ea"/>
                <a:cs typeface="+mn-cs"/>
              </a:rPr>
              <a:t> data signal.  However thanks to the excellent </a:t>
            </a:r>
            <a:r>
              <a:rPr lang="en-US" sz="1100" b="0" i="0" u="none" strike="noStrike" kern="1200" dirty="0" smtClean="0">
                <a:solidFill>
                  <a:schemeClr val="tx1"/>
                </a:solidFill>
                <a:effectLst/>
                <a:latin typeface="+mn-lt"/>
                <a:ea typeface="+mn-ea"/>
                <a:cs typeface="+mn-cs"/>
                <a:hlinkClick r:id="rId3"/>
              </a:rPr>
              <a:t>rpi_ws281x</a:t>
            </a:r>
            <a:r>
              <a:rPr lang="en-US" sz="1100" b="0" i="0" kern="1200" dirty="0" smtClean="0">
                <a:solidFill>
                  <a:schemeClr val="tx1"/>
                </a:solidFill>
                <a:effectLst/>
                <a:latin typeface="+mn-lt"/>
                <a:ea typeface="+mn-ea"/>
                <a:cs typeface="+mn-cs"/>
              </a:rPr>
              <a:t> library created by </a:t>
            </a:r>
            <a:r>
              <a:rPr lang="en-US" sz="1100" b="0" i="0" u="none" strike="noStrike" kern="1200" dirty="0" smtClean="0">
                <a:solidFill>
                  <a:schemeClr val="tx1"/>
                </a:solidFill>
                <a:effectLst/>
                <a:latin typeface="+mn-lt"/>
                <a:ea typeface="+mn-ea"/>
                <a:cs typeface="+mn-cs"/>
                <a:hlinkClick r:id="rId4"/>
              </a:rPr>
              <a:t>Jeremy </a:t>
            </a:r>
            <a:r>
              <a:rPr lang="en-US" sz="1100" b="0" i="0" u="none" strike="noStrike" kern="1200" dirty="0" err="1" smtClean="0">
                <a:solidFill>
                  <a:schemeClr val="tx1"/>
                </a:solidFill>
                <a:effectLst/>
                <a:latin typeface="+mn-lt"/>
                <a:ea typeface="+mn-ea"/>
                <a:cs typeface="+mn-cs"/>
                <a:hlinkClick r:id="rId4"/>
              </a:rPr>
              <a:t>Garff</a:t>
            </a:r>
            <a:r>
              <a:rPr lang="en-US" sz="1100" b="0" i="0" kern="1200" dirty="0" smtClean="0">
                <a:solidFill>
                  <a:schemeClr val="tx1"/>
                </a:solidFill>
                <a:effectLst/>
                <a:latin typeface="+mn-lt"/>
                <a:ea typeface="+mn-ea"/>
                <a:cs typeface="+mn-cs"/>
              </a:rPr>
              <a:t>, you can now control </a:t>
            </a:r>
            <a:r>
              <a:rPr lang="en-US" sz="1100" b="0" i="0" kern="1200" dirty="0" err="1" smtClean="0">
                <a:solidFill>
                  <a:schemeClr val="tx1"/>
                </a:solidFill>
                <a:effectLst/>
                <a:latin typeface="+mn-lt"/>
                <a:ea typeface="+mn-ea"/>
                <a:cs typeface="+mn-cs"/>
              </a:rPr>
              <a:t>NeoPixels</a:t>
            </a:r>
            <a:r>
              <a:rPr lang="en-US" sz="1100" b="0" i="0" kern="1200" dirty="0" smtClean="0">
                <a:solidFill>
                  <a:schemeClr val="tx1"/>
                </a:solidFill>
                <a:effectLst/>
                <a:latin typeface="+mn-lt"/>
                <a:ea typeface="+mn-ea"/>
                <a:cs typeface="+mn-cs"/>
              </a:rPr>
              <a:t> or WS2811/WS2812 LEDs directly from your Raspberry Pi!</a:t>
            </a: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r>
              <a:rPr lang="en-US" sz="1100" b="0" i="0" kern="1200" dirty="0" smtClean="0">
                <a:solidFill>
                  <a:schemeClr val="tx1"/>
                </a:solidFill>
                <a:effectLst/>
                <a:latin typeface="+mn-lt"/>
                <a:ea typeface="+mn-ea"/>
                <a:cs typeface="+mn-cs"/>
              </a:rPr>
              <a:t>Jeremy's library solves the real-time control problem by using the PWM and DMA hardware on the Raspberry Pi's processor.  The PWM (pulse-width modulation) module can generate a signal with a specific </a:t>
            </a:r>
            <a:r>
              <a:rPr lang="en-US" sz="1100" b="0" i="0" u="none" strike="noStrike" kern="1200" dirty="0" smtClean="0">
                <a:solidFill>
                  <a:schemeClr val="tx1"/>
                </a:solidFill>
                <a:effectLst/>
                <a:latin typeface="+mn-lt"/>
                <a:ea typeface="+mn-ea"/>
                <a:cs typeface="+mn-cs"/>
                <a:hlinkClick r:id="rId5"/>
              </a:rPr>
              <a:t>duty cycle</a:t>
            </a:r>
            <a:r>
              <a:rPr lang="en-US" sz="1100" b="0" i="0" kern="1200" dirty="0" smtClean="0">
                <a:solidFill>
                  <a:schemeClr val="tx1"/>
                </a:solidFill>
                <a:effectLst/>
                <a:latin typeface="+mn-lt"/>
                <a:ea typeface="+mn-ea"/>
                <a:cs typeface="+mn-cs"/>
              </a:rPr>
              <a:t>, for example to drive a servo or dim an LED.  The DMA (direct memory access) module can transfer bytes of memory between parts of the processor without using the CPU.  By using DMA to send a specific sequence of bytes to the PWM module, the </a:t>
            </a:r>
            <a:r>
              <a:rPr lang="en-US" sz="1100" b="0" i="0" u="none" strike="noStrike" kern="1200" dirty="0" err="1" smtClean="0">
                <a:solidFill>
                  <a:schemeClr val="tx1"/>
                </a:solidFill>
                <a:effectLst/>
                <a:latin typeface="+mn-lt"/>
                <a:ea typeface="+mn-ea"/>
                <a:cs typeface="+mn-cs"/>
                <a:hlinkClick r:id="rId6"/>
              </a:rPr>
              <a:t>NeoPixel</a:t>
            </a:r>
            <a:r>
              <a:rPr lang="en-US" sz="1100" b="0" i="0" u="none" strike="noStrike" kern="1200" dirty="0" smtClean="0">
                <a:solidFill>
                  <a:schemeClr val="tx1"/>
                </a:solidFill>
                <a:effectLst/>
                <a:latin typeface="+mn-lt"/>
                <a:ea typeface="+mn-ea"/>
                <a:cs typeface="+mn-cs"/>
                <a:hlinkClick r:id="rId6"/>
              </a:rPr>
              <a:t> data signal</a:t>
            </a:r>
            <a:r>
              <a:rPr lang="en-US" sz="1100" b="0" i="0" kern="1200" dirty="0" smtClean="0">
                <a:solidFill>
                  <a:schemeClr val="tx1"/>
                </a:solidFill>
                <a:effectLst/>
                <a:latin typeface="+mn-lt"/>
                <a:ea typeface="+mn-ea"/>
                <a:cs typeface="+mn-cs"/>
              </a:rPr>
              <a:t> can be generated without being interrupted by the Raspberry Pi's operating system.</a:t>
            </a:r>
          </a:p>
          <a:p>
            <a:pPr lvl="0" rtl="0">
              <a:spcBef>
                <a:spcPts val="0"/>
              </a:spcBef>
              <a:buNone/>
            </a:pPr>
            <a:endParaRPr lang="en-US" sz="1100" b="0" i="0" kern="1200" dirty="0" smtClean="0">
              <a:solidFill>
                <a:schemeClr val="tx1"/>
              </a:solidFill>
              <a:effectLst/>
              <a:latin typeface="+mn-lt"/>
              <a:ea typeface="+mn-ea"/>
              <a:cs typeface="+mn-cs"/>
            </a:endParaRP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321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2925834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2351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Electricity is a natural phenomenon that occurs throughout nature and takes many different forms. In this tutorial we’ll focus on current electricity: the stuff that powers our electronic gadgets. Our goal is NOT</a:t>
            </a:r>
            <a:r>
              <a:rPr lang="en-US" sz="1100" b="0" i="0" kern="1200" baseline="0" dirty="0" smtClean="0">
                <a:solidFill>
                  <a:schemeClr val="tx1"/>
                </a:solidFill>
                <a:latin typeface="+mn-lt"/>
                <a:ea typeface="+mn-ea"/>
                <a:cs typeface="+mn-cs"/>
              </a:rPr>
              <a:t> </a:t>
            </a:r>
            <a:r>
              <a:rPr lang="en-US" sz="1100" b="0" i="0" kern="1200" dirty="0" smtClean="0">
                <a:solidFill>
                  <a:schemeClr val="tx1"/>
                </a:solidFill>
                <a:latin typeface="+mn-lt"/>
                <a:ea typeface="+mn-ea"/>
                <a:cs typeface="+mn-cs"/>
              </a:rPr>
              <a:t>to understand how electricity flows from a power source through wires, lighting up LEDs, spinning motors, and powering our communication devices.</a:t>
            </a:r>
          </a:p>
          <a:p>
            <a:pPr lvl="0" rtl="0">
              <a:spcBef>
                <a:spcPts val="0"/>
              </a:spcBef>
              <a:buNone/>
            </a:pPr>
            <a:r>
              <a:rPr lang="en-US" sz="1100" b="0" i="0" kern="1200" dirty="0" smtClean="0">
                <a:solidFill>
                  <a:schemeClr val="tx1"/>
                </a:solidFill>
                <a:latin typeface="+mn-lt"/>
                <a:ea typeface="+mn-ea"/>
                <a:cs typeface="+mn-cs"/>
              </a:rPr>
              <a:t>Electricity is briefly defined as the </a:t>
            </a:r>
            <a:r>
              <a:rPr lang="en-US" sz="1100" b="1" i="0" kern="1200" dirty="0" smtClean="0">
                <a:solidFill>
                  <a:schemeClr val="tx1"/>
                </a:solidFill>
                <a:latin typeface="+mn-lt"/>
                <a:ea typeface="+mn-ea"/>
                <a:cs typeface="+mn-cs"/>
              </a:rPr>
              <a:t>flow of electric charge,</a:t>
            </a:r>
            <a:r>
              <a:rPr lang="en-US" sz="1100" b="0" i="0" kern="1200" dirty="0" smtClean="0">
                <a:solidFill>
                  <a:schemeClr val="tx1"/>
                </a:solidFill>
                <a:latin typeface="+mn-lt"/>
                <a:ea typeface="+mn-ea"/>
                <a:cs typeface="+mn-cs"/>
              </a:rPr>
              <a:t> but there’s so much behind that simple statement. Where do the charges come from? How do we move them? Where do they move to? How does an electric charge cause mechanical motion or make things light up? So many questions! To begin to explain what electricity is we need to zoom way in, beyond the matter and molecules, to the atoms that make up everything we interact with in life.</a:t>
            </a:r>
          </a:p>
          <a:p>
            <a:pPr lvl="0" rtl="0">
              <a:spcBef>
                <a:spcPts val="0"/>
              </a:spcBef>
              <a:buNone/>
            </a:pPr>
            <a:r>
              <a:rPr lang="en-US" sz="1100" b="0" i="0" kern="1200" dirty="0" smtClean="0">
                <a:solidFill>
                  <a:schemeClr val="tx1"/>
                </a:solidFill>
                <a:latin typeface="+mn-lt"/>
                <a:ea typeface="+mn-ea"/>
                <a:cs typeface="+mn-cs"/>
              </a:rPr>
              <a:t>We do</a:t>
            </a:r>
            <a:r>
              <a:rPr lang="en-US" sz="1100" b="0" i="0" kern="1200" baseline="0" dirty="0" smtClean="0">
                <a:solidFill>
                  <a:schemeClr val="tx1"/>
                </a:solidFill>
                <a:latin typeface="+mn-lt"/>
                <a:ea typeface="+mn-ea"/>
                <a:cs typeface="+mn-cs"/>
              </a:rPr>
              <a:t> not have time to discuss and explain all of those concepts in this class, instead, we will focus on the electric circuit, and how its basic concept, and how it works.</a:t>
            </a:r>
            <a:endParaRPr lang="en-US" dirty="0" smtClean="0"/>
          </a:p>
        </p:txBody>
      </p:sp>
    </p:spTree>
    <p:extLst>
      <p:ext uri="{BB962C8B-B14F-4D97-AF65-F5344CB8AC3E}">
        <p14:creationId xmlns:p14="http://schemas.microsoft.com/office/powerpoint/2010/main" val="148032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8032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32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IP address</a:t>
            </a:r>
            <a:endParaRPr lang="en-US" b="1" dirty="0" smtClean="0"/>
          </a:p>
          <a:p>
            <a:pPr rtl="0"/>
            <a:r>
              <a:rPr lang="en-US" sz="1100" b="0" i="0" u="none" strike="noStrike" kern="1200" dirty="0" smtClean="0">
                <a:solidFill>
                  <a:schemeClr val="tx1"/>
                </a:solidFill>
                <a:latin typeface="+mn-lt"/>
                <a:ea typeface="+mn-ea"/>
                <a:cs typeface="+mn-cs"/>
              </a:rPr>
              <a:t>Get Pi IP address is one important step to use Pi with laptop or other computer.</a:t>
            </a:r>
            <a:endParaRPr lang="en-US" b="0" dirty="0" smtClean="0"/>
          </a:p>
          <a:p>
            <a:pPr rtl="0"/>
            <a:r>
              <a:rPr lang="en-US" sz="1100" b="0" i="0" u="none" strike="noStrike" kern="1200" dirty="0" smtClean="0">
                <a:solidFill>
                  <a:schemeClr val="tx1"/>
                </a:solidFill>
                <a:latin typeface="+mn-lt"/>
                <a:ea typeface="+mn-ea"/>
                <a:cs typeface="+mn-cs"/>
              </a:rPr>
              <a:t>If IP address for example as “192.168.0.15” is displayed on LCD, go to chapter VNC.</a:t>
            </a:r>
            <a:endParaRPr lang="en-US" b="0" dirty="0" smtClean="0"/>
          </a:p>
          <a:p>
            <a:pPr rtl="0"/>
            <a:r>
              <a:rPr lang="en-US" b="0" dirty="0" smtClean="0"/>
              <a:t/>
            </a:r>
            <a:br>
              <a:rPr lang="en-US" b="0" dirty="0" smtClean="0"/>
            </a:br>
            <a:r>
              <a:rPr lang="en-US" sz="1100" b="0" i="0" u="none" strike="noStrike" kern="1200" dirty="0" smtClean="0">
                <a:solidFill>
                  <a:schemeClr val="tx1"/>
                </a:solidFill>
                <a:latin typeface="+mn-lt"/>
                <a:ea typeface="+mn-ea"/>
                <a:cs typeface="+mn-cs"/>
              </a:rPr>
              <a:t>Here is workflow how to get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IP address:</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If there is no IP address is displayed on LCD, there are three ways to get IP.</a:t>
            </a:r>
            <a:endParaRPr lang="en-US" b="0" dirty="0" smtClean="0"/>
          </a:p>
          <a:p>
            <a:pPr rtl="0" fontAlgn="base"/>
            <a:r>
              <a:rPr lang="en-US" sz="1100" b="0" i="0" u="none" strike="noStrike" kern="1200" dirty="0" smtClean="0">
                <a:solidFill>
                  <a:schemeClr val="tx1"/>
                </a:solidFill>
                <a:latin typeface="+mn-lt"/>
                <a:ea typeface="+mn-ea"/>
                <a:cs typeface="+mn-cs"/>
              </a:rPr>
              <a:t>Use monitor / keyboard / mouse to connect to </a:t>
            </a:r>
            <a:r>
              <a:rPr lang="en-US" sz="1100" b="0" i="0" u="none" strike="noStrike" kern="1200" dirty="0" err="1" smtClean="0">
                <a:solidFill>
                  <a:schemeClr val="tx1"/>
                </a:solidFill>
                <a:latin typeface="+mn-lt"/>
                <a:ea typeface="+mn-ea"/>
                <a:cs typeface="+mn-cs"/>
              </a:rPr>
              <a:t>wifi</a:t>
            </a:r>
            <a:endParaRPr lang="en-US" sz="1100" b="0" i="0" u="none" strike="noStrike" kern="1200" dirty="0" smtClean="0">
              <a:solidFill>
                <a:schemeClr val="tx1"/>
              </a:solidFill>
              <a:latin typeface="+mn-lt"/>
              <a:ea typeface="+mn-ea"/>
              <a:cs typeface="+mn-cs"/>
            </a:endParaRPr>
          </a:p>
          <a:p>
            <a:pPr rtl="0" fontAlgn="base"/>
            <a:r>
              <a:rPr lang="en-US" sz="1100" b="0" i="0" u="none" strike="noStrike" kern="1200" dirty="0" smtClean="0">
                <a:solidFill>
                  <a:schemeClr val="tx1"/>
                </a:solidFill>
                <a:latin typeface="+mn-lt"/>
                <a:ea typeface="+mn-ea"/>
                <a:cs typeface="+mn-cs"/>
              </a:rPr>
              <a:t>Use network cable to connect with router to get IP</a:t>
            </a:r>
          </a:p>
          <a:p>
            <a:pPr rtl="0" fontAlgn="base"/>
            <a:r>
              <a:rPr lang="en-US" sz="1100" b="0" i="0" u="none" strike="noStrike" kern="1200" dirty="0" smtClean="0">
                <a:solidFill>
                  <a:schemeClr val="tx1"/>
                </a:solidFill>
                <a:latin typeface="+mn-lt"/>
                <a:ea typeface="+mn-ea"/>
                <a:cs typeface="+mn-cs"/>
              </a:rPr>
              <a:t>Use </a:t>
            </a:r>
            <a:r>
              <a:rPr lang="en-US" sz="1100" b="0" i="0" u="none" strike="noStrike" kern="1200" dirty="0" err="1" smtClean="0">
                <a:solidFill>
                  <a:schemeClr val="tx1"/>
                </a:solidFill>
                <a:latin typeface="+mn-lt"/>
                <a:ea typeface="+mn-ea"/>
                <a:cs typeface="+mn-cs"/>
              </a:rPr>
              <a:t>smartphone</a:t>
            </a:r>
            <a:r>
              <a:rPr lang="en-US" sz="1100" b="0" i="0" u="none" strike="noStrike" kern="1200" dirty="0" smtClean="0">
                <a:solidFill>
                  <a:schemeClr val="tx1"/>
                </a:solidFill>
                <a:latin typeface="+mn-lt"/>
                <a:ea typeface="+mn-ea"/>
                <a:cs typeface="+mn-cs"/>
              </a:rPr>
              <a:t> hotspot to get IP</a:t>
            </a:r>
          </a:p>
          <a:p>
            <a:pPr rtl="0"/>
            <a:r>
              <a:rPr lang="en-US" sz="1100" b="0" i="0" u="none" strike="noStrike" kern="1200" dirty="0" smtClean="0">
                <a:solidFill>
                  <a:schemeClr val="tx1"/>
                </a:solidFill>
                <a:latin typeface="+mn-lt"/>
                <a:ea typeface="+mn-ea"/>
                <a:cs typeface="+mn-cs"/>
              </a:rPr>
              <a:t>Following chapter will introduce above IP methods.</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latin typeface="+mn-lt"/>
                <a:ea typeface="+mn-ea"/>
                <a:cs typeface="+mn-cs"/>
              </a:rPr>
              <a:t>Option 2: Use network cable to connect with router to get 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Connect Pi with router with </a:t>
            </a:r>
            <a:r>
              <a:rPr lang="en-US" sz="1100" b="0" i="0" u="none" strike="noStrike" kern="1200" dirty="0" err="1" smtClean="0">
                <a:solidFill>
                  <a:schemeClr val="tx1"/>
                </a:solidFill>
                <a:latin typeface="+mn-lt"/>
                <a:ea typeface="+mn-ea"/>
                <a:cs typeface="+mn-cs"/>
              </a:rPr>
              <a:t>ethernet</a:t>
            </a:r>
            <a:r>
              <a:rPr lang="en-US" sz="1100" b="0" i="0" u="none" strike="noStrike" kern="1200" dirty="0" smtClean="0">
                <a:solidFill>
                  <a:schemeClr val="tx1"/>
                </a:solidFill>
                <a:latin typeface="+mn-lt"/>
                <a:ea typeface="+mn-ea"/>
                <a:cs typeface="+mn-cs"/>
              </a:rPr>
              <a:t> cable, start Pi, the IP will be displayed on LCD, go to VNC chapter to setup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or use directly.</a:t>
            </a:r>
            <a:endParaRPr lang="en-US" b="0" dirty="0" smtClean="0"/>
          </a:p>
          <a:p>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Option 3:  Use </a:t>
            </a:r>
            <a:r>
              <a:rPr lang="en-US" sz="1100" b="0" i="0" u="none" strike="noStrike" kern="1200" dirty="0" err="1" smtClean="0">
                <a:solidFill>
                  <a:schemeClr val="tx1"/>
                </a:solidFill>
                <a:latin typeface="+mn-lt"/>
                <a:ea typeface="+mn-ea"/>
                <a:cs typeface="+mn-cs"/>
              </a:rPr>
              <a:t>martphone</a:t>
            </a:r>
            <a:r>
              <a:rPr lang="en-US" sz="1100" b="0" i="0" u="none" strike="noStrike" kern="1200" dirty="0" smtClean="0">
                <a:solidFill>
                  <a:schemeClr val="tx1"/>
                </a:solidFill>
                <a:latin typeface="+mn-lt"/>
                <a:ea typeface="+mn-ea"/>
                <a:cs typeface="+mn-cs"/>
              </a:rPr>
              <a:t> hotspot to get IP</a:t>
            </a:r>
            <a:endParaRPr lang="en-US" b="1" dirty="0" smtClean="0"/>
          </a:p>
          <a:p>
            <a:pPr rtl="0"/>
            <a:r>
              <a:rPr lang="en-US" sz="1100" b="0" i="0" u="none" strike="noStrike" kern="1200" dirty="0" smtClean="0">
                <a:solidFill>
                  <a:schemeClr val="tx1"/>
                </a:solidFill>
                <a:latin typeface="+mn-lt"/>
                <a:ea typeface="+mn-ea"/>
                <a:cs typeface="+mn-cs"/>
              </a:rPr>
              <a:t>Set hotspot on </a:t>
            </a:r>
            <a:r>
              <a:rPr lang="en-US" sz="1100" b="0" i="0" u="none" strike="noStrike" kern="1200" dirty="0" err="1" smtClean="0">
                <a:solidFill>
                  <a:schemeClr val="tx1"/>
                </a:solidFill>
                <a:latin typeface="+mn-lt"/>
                <a:ea typeface="+mn-ea"/>
                <a:cs typeface="+mn-cs"/>
              </a:rPr>
              <a:t>smartphone</a:t>
            </a:r>
            <a:r>
              <a:rPr lang="en-US" sz="1100" b="0" i="0" u="none" strike="noStrike" kern="1200" dirty="0" smtClean="0">
                <a:solidFill>
                  <a:schemeClr val="tx1"/>
                </a:solidFill>
                <a:latin typeface="+mn-lt"/>
                <a:ea typeface="+mn-ea"/>
                <a:cs typeface="+mn-cs"/>
              </a:rPr>
              <a:t>, the spot name “</a:t>
            </a:r>
            <a:r>
              <a:rPr lang="en-US" sz="1100" b="0" i="0" u="none" strike="noStrike" kern="1200" dirty="0" err="1" smtClean="0">
                <a:solidFill>
                  <a:schemeClr val="tx1"/>
                </a:solidFill>
                <a:latin typeface="+mn-lt"/>
                <a:ea typeface="+mn-ea"/>
                <a:cs typeface="+mn-cs"/>
              </a:rPr>
              <a:t>Pizhi</a:t>
            </a:r>
            <a:r>
              <a:rPr lang="en-US" sz="1100" b="0" i="0" u="none" strike="noStrike" kern="1200" dirty="0" smtClean="0">
                <a:solidFill>
                  <a:schemeClr val="tx1"/>
                </a:solidFill>
                <a:latin typeface="+mn-lt"/>
                <a:ea typeface="+mn-ea"/>
                <a:cs typeface="+mn-cs"/>
              </a:rPr>
              <a:t>”, password “</a:t>
            </a: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a:t>
            </a:r>
            <a:endParaRPr lang="en-US" b="0" dirty="0" smtClean="0"/>
          </a:p>
          <a:p>
            <a:pPr rtl="0"/>
            <a:r>
              <a:rPr lang="en-US" sz="1100" b="0" i="0" u="none" strike="noStrike" kern="1200" dirty="0" smtClean="0">
                <a:solidFill>
                  <a:schemeClr val="tx1"/>
                </a:solidFill>
                <a:latin typeface="+mn-lt"/>
                <a:ea typeface="+mn-ea"/>
                <a:cs typeface="+mn-cs"/>
              </a:rPr>
              <a:t>Start Pi with LCD, the LCD will display Pi IP of hotspot, go to VNC.</a:t>
            </a:r>
            <a:endParaRPr lang="en-US" b="0" dirty="0" smtClean="0"/>
          </a:p>
          <a:p>
            <a:r>
              <a:rPr lang="en-US" dirty="0" smtClean="0"/>
              <a:t/>
            </a:r>
            <a:br>
              <a:rPr lang="en-US" dirty="0" smtClean="0"/>
            </a:br>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rtl="0"/>
            <a:r>
              <a:rPr lang="en-US" sz="1100" b="0" i="0" kern="1200" dirty="0" smtClean="0">
                <a:solidFill>
                  <a:schemeClr val="tx1"/>
                </a:solidFill>
                <a:effectLst/>
                <a:latin typeface="+mn-lt"/>
                <a:ea typeface="+mn-ea"/>
                <a:cs typeface="+mn-cs"/>
              </a:rPr>
              <a:t> </a:t>
            </a:r>
            <a:r>
              <a:rPr lang="en-US" sz="1100" b="0" i="0" kern="1200" dirty="0" smtClean="0">
                <a:solidFill>
                  <a:schemeClr val="tx1"/>
                </a:solidFill>
                <a:latin typeface="+mn-lt"/>
                <a:ea typeface="+mn-ea"/>
                <a:cs typeface="+mn-cs"/>
              </a:rPr>
              <a:t>Take two electrical </a:t>
            </a:r>
            <a:r>
              <a:rPr lang="en-US" sz="1100" b="1" i="0" kern="1200" dirty="0" smtClean="0">
                <a:solidFill>
                  <a:schemeClr val="tx1"/>
                </a:solidFill>
                <a:latin typeface="+mn-lt"/>
                <a:ea typeface="+mn-ea"/>
                <a:cs typeface="+mn-cs"/>
              </a:rPr>
              <a:t>conductors</a:t>
            </a:r>
            <a:r>
              <a:rPr lang="en-US" sz="1100" b="0" i="0" kern="1200" dirty="0" smtClean="0">
                <a:solidFill>
                  <a:schemeClr val="tx1"/>
                </a:solidFill>
                <a:latin typeface="+mn-lt"/>
                <a:ea typeface="+mn-ea"/>
                <a:cs typeface="+mn-cs"/>
              </a:rPr>
              <a:t> (things that let </a:t>
            </a:r>
            <a:r>
              <a:rPr lang="en-US" sz="1100" b="0" i="0" u="none" strike="noStrike" kern="1200" dirty="0" smtClean="0">
                <a:solidFill>
                  <a:schemeClr val="tx1"/>
                </a:solidFill>
                <a:latin typeface="+mn-lt"/>
                <a:ea typeface="+mn-ea"/>
                <a:cs typeface="+mn-cs"/>
                <a:hlinkClick r:id="rId3"/>
              </a:rPr>
              <a:t>electricity</a:t>
            </a:r>
            <a:r>
              <a:rPr lang="en-US" sz="1100" b="0" i="0" kern="1200" dirty="0" smtClean="0">
                <a:solidFill>
                  <a:schemeClr val="tx1"/>
                </a:solidFill>
                <a:latin typeface="+mn-lt"/>
                <a:ea typeface="+mn-ea"/>
                <a:cs typeface="+mn-cs"/>
              </a:rPr>
              <a:t> flow through them) and separate them with an </a:t>
            </a:r>
            <a:r>
              <a:rPr lang="en-US" sz="1100" b="1" i="0" kern="1200" dirty="0" smtClean="0">
                <a:solidFill>
                  <a:schemeClr val="tx1"/>
                </a:solidFill>
                <a:latin typeface="+mn-lt"/>
                <a:ea typeface="+mn-ea"/>
                <a:cs typeface="+mn-cs"/>
              </a:rPr>
              <a:t>insulator</a:t>
            </a:r>
            <a:r>
              <a:rPr lang="en-US" sz="1100" b="0" i="0" kern="1200" dirty="0" smtClean="0">
                <a:solidFill>
                  <a:schemeClr val="tx1"/>
                </a:solidFill>
                <a:latin typeface="+mn-lt"/>
                <a:ea typeface="+mn-ea"/>
                <a:cs typeface="+mn-cs"/>
              </a:rPr>
              <a:t> (a material that doesn't let electricity flow very well) and you make a capacitor: something that can store electrical </a:t>
            </a:r>
            <a:r>
              <a:rPr lang="en-US" sz="1100" b="0" i="0" u="none" strike="noStrike" kern="1200" dirty="0" smtClean="0">
                <a:solidFill>
                  <a:schemeClr val="tx1"/>
                </a:solidFill>
                <a:latin typeface="+mn-lt"/>
                <a:ea typeface="+mn-ea"/>
                <a:cs typeface="+mn-cs"/>
                <a:hlinkClick r:id="rId4"/>
              </a:rPr>
              <a:t>energy</a:t>
            </a:r>
            <a:r>
              <a:rPr lang="en-US" sz="1100" b="0" i="0" kern="1200" dirty="0" smtClean="0">
                <a:solidFill>
                  <a:schemeClr val="tx1"/>
                </a:solidFill>
                <a:latin typeface="+mn-lt"/>
                <a:ea typeface="+mn-ea"/>
                <a:cs typeface="+mn-cs"/>
              </a:rPr>
              <a:t>. Adding electrical energy to a capacitor is called </a:t>
            </a:r>
            <a:r>
              <a:rPr lang="en-US" sz="1100" b="1" i="0" kern="1200" dirty="0" smtClean="0">
                <a:solidFill>
                  <a:schemeClr val="tx1"/>
                </a:solidFill>
                <a:latin typeface="+mn-lt"/>
                <a:ea typeface="+mn-ea"/>
                <a:cs typeface="+mn-cs"/>
              </a:rPr>
              <a:t>charging</a:t>
            </a:r>
            <a:r>
              <a:rPr lang="en-US" sz="1100" b="0" i="0" kern="1200" dirty="0" smtClean="0">
                <a:solidFill>
                  <a:schemeClr val="tx1"/>
                </a:solidFill>
                <a:latin typeface="+mn-lt"/>
                <a:ea typeface="+mn-ea"/>
                <a:cs typeface="+mn-cs"/>
              </a:rPr>
              <a:t>; releasing the energy from a capacitor is known as </a:t>
            </a:r>
            <a:r>
              <a:rPr lang="en-US" sz="1100" b="1" i="0" kern="1200" dirty="0" smtClean="0">
                <a:solidFill>
                  <a:schemeClr val="tx1"/>
                </a:solidFill>
                <a:latin typeface="+mn-lt"/>
                <a:ea typeface="+mn-ea"/>
                <a:cs typeface="+mn-cs"/>
              </a:rPr>
              <a:t>discharging</a:t>
            </a:r>
            <a:r>
              <a:rPr lang="en-US" sz="1100" b="0" i="0" kern="1200" dirty="0" smtClean="0">
                <a:solidFill>
                  <a:schemeClr val="tx1"/>
                </a:solidFill>
                <a:latin typeface="+mn-lt"/>
                <a:ea typeface="+mn-ea"/>
                <a:cs typeface="+mn-cs"/>
              </a:rPr>
              <a:t>.</a:t>
            </a:r>
          </a:p>
          <a:p>
            <a:pPr rtl="0"/>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A capacitor is a bit like a </a:t>
            </a:r>
            <a:r>
              <a:rPr lang="en-US" sz="1100" b="0" i="0" u="none" strike="noStrike" kern="1200" dirty="0" smtClean="0">
                <a:solidFill>
                  <a:schemeClr val="tx1"/>
                </a:solidFill>
                <a:latin typeface="+mn-lt"/>
                <a:ea typeface="+mn-ea"/>
                <a:cs typeface="+mn-cs"/>
                <a:hlinkClick r:id="rId5"/>
              </a:rPr>
              <a:t>battery</a:t>
            </a:r>
            <a:r>
              <a:rPr lang="en-US" sz="1100" b="0" i="0" kern="1200" dirty="0" smtClean="0">
                <a:solidFill>
                  <a:schemeClr val="tx1"/>
                </a:solidFill>
                <a:latin typeface="+mn-lt"/>
                <a:ea typeface="+mn-ea"/>
                <a:cs typeface="+mn-cs"/>
              </a:rPr>
              <a:t>, but it has a different job to do. A battery uses chemicals to store electrical energy and release it very slowly through a circuit; sometimes (in the case of a </a:t>
            </a:r>
            <a:r>
              <a:rPr lang="en-US" sz="1100" b="0" i="0" u="none" strike="noStrike" kern="1200" dirty="0" smtClean="0">
                <a:solidFill>
                  <a:schemeClr val="tx1"/>
                </a:solidFill>
                <a:latin typeface="+mn-lt"/>
                <a:ea typeface="+mn-ea"/>
                <a:cs typeface="+mn-cs"/>
                <a:hlinkClick r:id="rId6"/>
              </a:rPr>
              <a:t>quartz watch</a:t>
            </a:r>
            <a:r>
              <a:rPr lang="en-US" sz="1100" b="0" i="0" kern="1200" dirty="0" smtClean="0">
                <a:solidFill>
                  <a:schemeClr val="tx1"/>
                </a:solidFill>
                <a:latin typeface="+mn-lt"/>
                <a:ea typeface="+mn-ea"/>
                <a:cs typeface="+mn-cs"/>
              </a:rPr>
              <a:t>) it can take several years. A capacitor generally releases its energy much more rapidly—often in seconds or less. If you're taking a flash photograph, for example, you need your camera to produce a huge burst of light in a fraction of a second. A capacitor attached to the flash gun charges up for a few seconds using energy from your camera's batteries. (It takes time to charge a capacitor and that's why you typically have to wait a little while.) Once the capacitor is fully charged, it can release all that energy in an instant through the </a:t>
            </a:r>
            <a:r>
              <a:rPr lang="en-US" sz="1100" b="0" i="0" u="none" strike="noStrike" kern="1200" dirty="0" smtClean="0">
                <a:solidFill>
                  <a:schemeClr val="tx1"/>
                </a:solidFill>
                <a:latin typeface="+mn-lt"/>
                <a:ea typeface="+mn-ea"/>
                <a:cs typeface="+mn-cs"/>
                <a:hlinkClick r:id="rId7"/>
              </a:rPr>
              <a:t>xenon flash bulb</a:t>
            </a:r>
            <a:r>
              <a:rPr lang="en-US" sz="1100" b="0" i="0" kern="1200" dirty="0" smtClean="0">
                <a:solidFill>
                  <a:schemeClr val="tx1"/>
                </a:solidFill>
                <a:latin typeface="+mn-lt"/>
                <a:ea typeface="+mn-ea"/>
                <a:cs typeface="+mn-cs"/>
              </a:rPr>
              <a:t>. Zap!</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Capacitors come in all shapes and sizes, but they usually have the same basic components. There are the two conductors (known as </a:t>
            </a:r>
            <a:r>
              <a:rPr lang="en-US" sz="1100" b="1" i="0" kern="1200" dirty="0" smtClean="0">
                <a:solidFill>
                  <a:schemeClr val="tx1"/>
                </a:solidFill>
                <a:latin typeface="+mn-lt"/>
                <a:ea typeface="+mn-ea"/>
                <a:cs typeface="+mn-cs"/>
              </a:rPr>
              <a:t>plates</a:t>
            </a:r>
            <a:r>
              <a:rPr lang="en-US" sz="1100" b="0" i="0" kern="1200" dirty="0" smtClean="0">
                <a:solidFill>
                  <a:schemeClr val="tx1"/>
                </a:solidFill>
                <a:latin typeface="+mn-lt"/>
                <a:ea typeface="+mn-ea"/>
                <a:cs typeface="+mn-cs"/>
              </a:rPr>
              <a:t>, largely for historic reasons) and there's the insulator in between them (called the </a:t>
            </a:r>
            <a:r>
              <a:rPr lang="en-US" sz="1100" b="1" i="0" kern="1200" dirty="0" smtClean="0">
                <a:solidFill>
                  <a:schemeClr val="tx1"/>
                </a:solidFill>
                <a:latin typeface="+mn-lt"/>
                <a:ea typeface="+mn-ea"/>
                <a:cs typeface="+mn-cs"/>
              </a:rPr>
              <a:t>dielectric</a:t>
            </a:r>
            <a:r>
              <a:rPr lang="en-US" sz="1100" b="0" i="0" kern="1200" dirty="0" smtClean="0">
                <a:solidFill>
                  <a:schemeClr val="tx1"/>
                </a:solidFill>
                <a:latin typeface="+mn-lt"/>
                <a:ea typeface="+mn-ea"/>
                <a:cs typeface="+mn-cs"/>
              </a:rPr>
              <a:t>). The two plates inside a capacitor are wired to two electrical connections on the outside called </a:t>
            </a:r>
            <a:r>
              <a:rPr lang="en-US" sz="1100" b="1" i="0" kern="1200" dirty="0" smtClean="0">
                <a:solidFill>
                  <a:schemeClr val="tx1"/>
                </a:solidFill>
                <a:latin typeface="+mn-lt"/>
                <a:ea typeface="+mn-ea"/>
                <a:cs typeface="+mn-cs"/>
              </a:rPr>
              <a:t>terminals</a:t>
            </a:r>
            <a:r>
              <a:rPr lang="en-US" sz="1100" b="0" i="0" kern="1200" dirty="0" smtClean="0">
                <a:solidFill>
                  <a:schemeClr val="tx1"/>
                </a:solidFill>
                <a:latin typeface="+mn-lt"/>
                <a:ea typeface="+mn-ea"/>
                <a:cs typeface="+mn-cs"/>
              </a:rPr>
              <a:t>, which are like thin metal legs you can hook into an electric circuit.</a:t>
            </a:r>
          </a:p>
          <a:p>
            <a:pPr rtl="0"/>
            <a:endParaRPr lang="en-US" sz="1100" b="0" i="0" kern="1200" dirty="0" smtClean="0">
              <a:solidFill>
                <a:schemeClr val="tx1"/>
              </a:solidFill>
              <a:latin typeface="+mn-lt"/>
              <a:ea typeface="+mn-ea"/>
              <a:cs typeface="+mn-cs"/>
            </a:endParaRPr>
          </a:p>
          <a:p>
            <a:pPr rtl="0"/>
            <a:endParaRPr lang="en-US" sz="1100" b="0" i="0" kern="1200" dirty="0" smtClean="0">
              <a:solidFill>
                <a:schemeClr val="tx1"/>
              </a:solidFill>
              <a:effectLst/>
              <a:latin typeface="+mn-lt"/>
              <a:ea typeface="+mn-ea"/>
              <a:cs typeface="+mn-cs"/>
            </a:endParaRPr>
          </a:p>
          <a:p>
            <a:pPr rtl="0"/>
            <a:r>
              <a:rPr lang="en-US" sz="1100" b="0" i="0" kern="1200" dirty="0" smtClean="0">
                <a:solidFill>
                  <a:schemeClr val="tx1"/>
                </a:solidFill>
                <a:latin typeface="+mn-lt"/>
                <a:ea typeface="+mn-ea"/>
                <a:cs typeface="+mn-cs"/>
              </a:rPr>
              <a:t>The amount of electrical energy a capacitor can store is called its </a:t>
            </a:r>
            <a:r>
              <a:rPr lang="en-US" sz="1100" b="1" i="0" kern="1200" dirty="0" smtClean="0">
                <a:solidFill>
                  <a:schemeClr val="tx1"/>
                </a:solidFill>
                <a:latin typeface="+mn-lt"/>
                <a:ea typeface="+mn-ea"/>
                <a:cs typeface="+mn-cs"/>
              </a:rPr>
              <a:t>capacitance</a:t>
            </a:r>
            <a:r>
              <a:rPr lang="en-US" sz="1100" b="0" i="0" kern="1200" dirty="0" smtClean="0">
                <a:solidFill>
                  <a:schemeClr val="tx1"/>
                </a:solidFill>
                <a:latin typeface="+mn-lt"/>
                <a:ea typeface="+mn-ea"/>
                <a:cs typeface="+mn-cs"/>
              </a:rPr>
              <a:t>. The capacitance of a capacitor is a bit like the size of a bucket: the bigger the bucket, the more water it can store; the bigger the capacitance, the more electricity a capacitor can store. There are three ways to increase the capacitance of a capacitor. One is to increase the size of the plates. Another is to move the plates closer together. The third way is to make the dielectric as good an insulator as possible. Capacitors use dielectrics made from all sorts of materials. In transistor radios, the tuning is carried out by a large </a:t>
            </a:r>
            <a:r>
              <a:rPr lang="en-US" sz="1100" b="1" i="0" kern="1200" dirty="0" smtClean="0">
                <a:solidFill>
                  <a:schemeClr val="tx1"/>
                </a:solidFill>
                <a:latin typeface="+mn-lt"/>
                <a:ea typeface="+mn-ea"/>
                <a:cs typeface="+mn-cs"/>
              </a:rPr>
              <a:t>variable capacitor</a:t>
            </a:r>
            <a:r>
              <a:rPr lang="en-US" sz="1100" b="0" i="0" kern="1200" dirty="0" smtClean="0">
                <a:solidFill>
                  <a:schemeClr val="tx1"/>
                </a:solidFill>
                <a:latin typeface="+mn-lt"/>
                <a:ea typeface="+mn-ea"/>
                <a:cs typeface="+mn-cs"/>
              </a:rPr>
              <a:t> that has nothing but air between its plates. In most electronic circuits, the capacitors are sealed components with dielectrics made of </a:t>
            </a:r>
            <a:r>
              <a:rPr lang="en-US" sz="1100" b="0" i="0" u="none" strike="noStrike" kern="1200" dirty="0" smtClean="0">
                <a:solidFill>
                  <a:schemeClr val="tx1"/>
                </a:solidFill>
                <a:latin typeface="+mn-lt"/>
                <a:ea typeface="+mn-ea"/>
                <a:cs typeface="+mn-cs"/>
                <a:hlinkClick r:id="rId8"/>
              </a:rPr>
              <a:t>ceramics</a:t>
            </a:r>
            <a:r>
              <a:rPr lang="en-US" sz="1100" b="0" i="0" kern="1200" dirty="0" smtClean="0">
                <a:solidFill>
                  <a:schemeClr val="tx1"/>
                </a:solidFill>
                <a:latin typeface="+mn-lt"/>
                <a:ea typeface="+mn-ea"/>
                <a:cs typeface="+mn-cs"/>
              </a:rPr>
              <a:t> such as mica and </a:t>
            </a:r>
            <a:r>
              <a:rPr lang="en-US" sz="1100" b="0" i="0" u="none" strike="noStrike" kern="1200" dirty="0" smtClean="0">
                <a:solidFill>
                  <a:schemeClr val="tx1"/>
                </a:solidFill>
                <a:latin typeface="+mn-lt"/>
                <a:ea typeface="+mn-ea"/>
                <a:cs typeface="+mn-cs"/>
                <a:hlinkClick r:id="rId9"/>
              </a:rPr>
              <a:t>glass</a:t>
            </a:r>
            <a:r>
              <a:rPr lang="en-US" sz="1100" b="0" i="0" kern="1200" dirty="0" smtClean="0">
                <a:solidFill>
                  <a:schemeClr val="tx1"/>
                </a:solidFill>
                <a:latin typeface="+mn-lt"/>
                <a:ea typeface="+mn-ea"/>
                <a:cs typeface="+mn-cs"/>
              </a:rPr>
              <a:t>, paper soaked in oil, or </a:t>
            </a:r>
            <a:r>
              <a:rPr lang="en-US" sz="1100" b="0" i="0" u="none" strike="noStrike" kern="1200" dirty="0" smtClean="0">
                <a:solidFill>
                  <a:schemeClr val="tx1"/>
                </a:solidFill>
                <a:latin typeface="+mn-lt"/>
                <a:ea typeface="+mn-ea"/>
                <a:cs typeface="+mn-cs"/>
                <a:hlinkClick r:id="rId10"/>
              </a:rPr>
              <a:t>plastics</a:t>
            </a:r>
            <a:r>
              <a:rPr lang="en-US" sz="1100" b="0" i="0" kern="1200" dirty="0" smtClean="0">
                <a:solidFill>
                  <a:schemeClr val="tx1"/>
                </a:solidFill>
                <a:latin typeface="+mn-lt"/>
                <a:ea typeface="+mn-ea"/>
                <a:cs typeface="+mn-cs"/>
              </a:rPr>
              <a:t> such as </a:t>
            </a:r>
            <a:r>
              <a:rPr lang="en-US" sz="1100" b="0" i="0" kern="1200" dirty="0" err="1" smtClean="0">
                <a:solidFill>
                  <a:schemeClr val="tx1"/>
                </a:solidFill>
                <a:latin typeface="+mn-lt"/>
                <a:ea typeface="+mn-ea"/>
                <a:cs typeface="+mn-cs"/>
              </a:rPr>
              <a:t>mylar</a:t>
            </a:r>
            <a:r>
              <a:rPr lang="en-US" sz="1100" b="0" i="0" kern="1200" dirty="0" smtClean="0">
                <a:solidFill>
                  <a:schemeClr val="tx1"/>
                </a:solidFill>
                <a:latin typeface="+mn-lt"/>
                <a:ea typeface="+mn-ea"/>
                <a:cs typeface="+mn-cs"/>
              </a:rPr>
              <a:t>.</a:t>
            </a:r>
          </a:p>
          <a:p>
            <a:pPr rtl="0"/>
            <a:endParaRPr lang="en-US" b="0" dirty="0" smtClean="0">
              <a:effectLst/>
            </a:endParaRPr>
          </a:p>
        </p:txBody>
      </p:sp>
    </p:spTree>
    <p:extLst>
      <p:ext uri="{BB962C8B-B14F-4D97-AF65-F5344CB8AC3E}">
        <p14:creationId xmlns:p14="http://schemas.microsoft.com/office/powerpoint/2010/main" val="3764527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rtl="0"/>
            <a:r>
              <a:rPr lang="en-US" sz="1100" b="0" i="0" kern="1200" dirty="0" smtClean="0">
                <a:solidFill>
                  <a:schemeClr val="tx1"/>
                </a:solidFill>
                <a:effectLst/>
                <a:latin typeface="+mn-lt"/>
                <a:ea typeface="+mn-ea"/>
                <a:cs typeface="+mn-cs"/>
              </a:rPr>
              <a:t> </a:t>
            </a:r>
            <a:r>
              <a:rPr lang="en-US" sz="1100" b="0" i="0" kern="1200" dirty="0" smtClean="0">
                <a:solidFill>
                  <a:schemeClr val="tx1"/>
                </a:solidFill>
                <a:latin typeface="+mn-lt"/>
                <a:ea typeface="+mn-ea"/>
                <a:cs typeface="+mn-cs"/>
              </a:rPr>
              <a:t>Take two electrical </a:t>
            </a:r>
            <a:r>
              <a:rPr lang="en-US" sz="1100" b="1" i="0" kern="1200" dirty="0" smtClean="0">
                <a:solidFill>
                  <a:schemeClr val="tx1"/>
                </a:solidFill>
                <a:latin typeface="+mn-lt"/>
                <a:ea typeface="+mn-ea"/>
                <a:cs typeface="+mn-cs"/>
              </a:rPr>
              <a:t>conductors</a:t>
            </a:r>
            <a:r>
              <a:rPr lang="en-US" sz="1100" b="0" i="0" kern="1200" dirty="0" smtClean="0">
                <a:solidFill>
                  <a:schemeClr val="tx1"/>
                </a:solidFill>
                <a:latin typeface="+mn-lt"/>
                <a:ea typeface="+mn-ea"/>
                <a:cs typeface="+mn-cs"/>
              </a:rPr>
              <a:t> (things that let </a:t>
            </a:r>
            <a:r>
              <a:rPr lang="en-US" sz="1100" b="0" i="0" u="none" strike="noStrike" kern="1200" dirty="0" smtClean="0">
                <a:solidFill>
                  <a:schemeClr val="tx1"/>
                </a:solidFill>
                <a:latin typeface="+mn-lt"/>
                <a:ea typeface="+mn-ea"/>
                <a:cs typeface="+mn-cs"/>
                <a:hlinkClick r:id="rId3"/>
              </a:rPr>
              <a:t>electricity</a:t>
            </a:r>
            <a:r>
              <a:rPr lang="en-US" sz="1100" b="0" i="0" kern="1200" dirty="0" smtClean="0">
                <a:solidFill>
                  <a:schemeClr val="tx1"/>
                </a:solidFill>
                <a:latin typeface="+mn-lt"/>
                <a:ea typeface="+mn-ea"/>
                <a:cs typeface="+mn-cs"/>
              </a:rPr>
              <a:t> flow through them) and separate them with an </a:t>
            </a:r>
            <a:r>
              <a:rPr lang="en-US" sz="1100" b="1" i="0" kern="1200" dirty="0" smtClean="0">
                <a:solidFill>
                  <a:schemeClr val="tx1"/>
                </a:solidFill>
                <a:latin typeface="+mn-lt"/>
                <a:ea typeface="+mn-ea"/>
                <a:cs typeface="+mn-cs"/>
              </a:rPr>
              <a:t>insulator</a:t>
            </a:r>
            <a:r>
              <a:rPr lang="en-US" sz="1100" b="0" i="0" kern="1200" dirty="0" smtClean="0">
                <a:solidFill>
                  <a:schemeClr val="tx1"/>
                </a:solidFill>
                <a:latin typeface="+mn-lt"/>
                <a:ea typeface="+mn-ea"/>
                <a:cs typeface="+mn-cs"/>
              </a:rPr>
              <a:t> (a material that doesn't let electricity flow very well) and you make a capacitor: something that can store electrical </a:t>
            </a:r>
            <a:r>
              <a:rPr lang="en-US" sz="1100" b="0" i="0" u="none" strike="noStrike" kern="1200" dirty="0" smtClean="0">
                <a:solidFill>
                  <a:schemeClr val="tx1"/>
                </a:solidFill>
                <a:latin typeface="+mn-lt"/>
                <a:ea typeface="+mn-ea"/>
                <a:cs typeface="+mn-cs"/>
                <a:hlinkClick r:id="rId4"/>
              </a:rPr>
              <a:t>energy</a:t>
            </a:r>
            <a:r>
              <a:rPr lang="en-US" sz="1100" b="0" i="0" kern="1200" dirty="0" smtClean="0">
                <a:solidFill>
                  <a:schemeClr val="tx1"/>
                </a:solidFill>
                <a:latin typeface="+mn-lt"/>
                <a:ea typeface="+mn-ea"/>
                <a:cs typeface="+mn-cs"/>
              </a:rPr>
              <a:t>. Adding electrical energy to a capacitor is called </a:t>
            </a:r>
            <a:r>
              <a:rPr lang="en-US" sz="1100" b="1" i="0" kern="1200" dirty="0" smtClean="0">
                <a:solidFill>
                  <a:schemeClr val="tx1"/>
                </a:solidFill>
                <a:latin typeface="+mn-lt"/>
                <a:ea typeface="+mn-ea"/>
                <a:cs typeface="+mn-cs"/>
              </a:rPr>
              <a:t>charging</a:t>
            </a:r>
            <a:r>
              <a:rPr lang="en-US" sz="1100" b="0" i="0" kern="1200" dirty="0" smtClean="0">
                <a:solidFill>
                  <a:schemeClr val="tx1"/>
                </a:solidFill>
                <a:latin typeface="+mn-lt"/>
                <a:ea typeface="+mn-ea"/>
                <a:cs typeface="+mn-cs"/>
              </a:rPr>
              <a:t>; releasing the energy from a capacitor is known as </a:t>
            </a:r>
            <a:r>
              <a:rPr lang="en-US" sz="1100" b="1" i="0" kern="1200" dirty="0" smtClean="0">
                <a:solidFill>
                  <a:schemeClr val="tx1"/>
                </a:solidFill>
                <a:latin typeface="+mn-lt"/>
                <a:ea typeface="+mn-ea"/>
                <a:cs typeface="+mn-cs"/>
              </a:rPr>
              <a:t>discharging</a:t>
            </a:r>
            <a:r>
              <a:rPr lang="en-US" sz="1100" b="0" i="0" kern="1200" dirty="0" smtClean="0">
                <a:solidFill>
                  <a:schemeClr val="tx1"/>
                </a:solidFill>
                <a:latin typeface="+mn-lt"/>
                <a:ea typeface="+mn-ea"/>
                <a:cs typeface="+mn-cs"/>
              </a:rPr>
              <a:t>.</a:t>
            </a:r>
          </a:p>
          <a:p>
            <a:pPr rtl="0"/>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A capacitor is a bit like a </a:t>
            </a:r>
            <a:r>
              <a:rPr lang="en-US" sz="1100" b="0" i="0" u="none" strike="noStrike" kern="1200" dirty="0" smtClean="0">
                <a:solidFill>
                  <a:schemeClr val="tx1"/>
                </a:solidFill>
                <a:latin typeface="+mn-lt"/>
                <a:ea typeface="+mn-ea"/>
                <a:cs typeface="+mn-cs"/>
                <a:hlinkClick r:id="rId5"/>
              </a:rPr>
              <a:t>battery</a:t>
            </a:r>
            <a:r>
              <a:rPr lang="en-US" sz="1100" b="0" i="0" kern="1200" dirty="0" smtClean="0">
                <a:solidFill>
                  <a:schemeClr val="tx1"/>
                </a:solidFill>
                <a:latin typeface="+mn-lt"/>
                <a:ea typeface="+mn-ea"/>
                <a:cs typeface="+mn-cs"/>
              </a:rPr>
              <a:t>, but it has a different job to do. A battery uses chemicals to store electrical energy and release it very slowly through a circuit; sometimes (in the case of a </a:t>
            </a:r>
            <a:r>
              <a:rPr lang="en-US" sz="1100" b="0" i="0" u="none" strike="noStrike" kern="1200" dirty="0" smtClean="0">
                <a:solidFill>
                  <a:schemeClr val="tx1"/>
                </a:solidFill>
                <a:latin typeface="+mn-lt"/>
                <a:ea typeface="+mn-ea"/>
                <a:cs typeface="+mn-cs"/>
                <a:hlinkClick r:id="rId6"/>
              </a:rPr>
              <a:t>quartz watch</a:t>
            </a:r>
            <a:r>
              <a:rPr lang="en-US" sz="1100" b="0" i="0" kern="1200" dirty="0" smtClean="0">
                <a:solidFill>
                  <a:schemeClr val="tx1"/>
                </a:solidFill>
                <a:latin typeface="+mn-lt"/>
                <a:ea typeface="+mn-ea"/>
                <a:cs typeface="+mn-cs"/>
              </a:rPr>
              <a:t>) it can take several years. A capacitor generally releases its energy much more rapidly—often in seconds or less. If you're taking a flash photograph, for example, you need your camera to produce a huge burst of light in a fraction of a second. A capacitor attached to the flash gun charges up for a few seconds using energy from your camera's batteries. (It takes time to charge a capacitor and that's why you typically have to wait a little while.) Once the capacitor is fully charged, it can release all that energy in an instant through the </a:t>
            </a:r>
            <a:r>
              <a:rPr lang="en-US" sz="1100" b="0" i="0" u="none" strike="noStrike" kern="1200" dirty="0" smtClean="0">
                <a:solidFill>
                  <a:schemeClr val="tx1"/>
                </a:solidFill>
                <a:latin typeface="+mn-lt"/>
                <a:ea typeface="+mn-ea"/>
                <a:cs typeface="+mn-cs"/>
                <a:hlinkClick r:id="rId7"/>
              </a:rPr>
              <a:t>xenon flash bulb</a:t>
            </a:r>
            <a:r>
              <a:rPr lang="en-US" sz="1100" b="0" i="0" kern="1200" dirty="0" smtClean="0">
                <a:solidFill>
                  <a:schemeClr val="tx1"/>
                </a:solidFill>
                <a:latin typeface="+mn-lt"/>
                <a:ea typeface="+mn-ea"/>
                <a:cs typeface="+mn-cs"/>
              </a:rPr>
              <a:t>. Zap!</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Capacitors come in all shapes and sizes, but they usually have the same basic components. There are the two conductors (known as </a:t>
            </a:r>
            <a:r>
              <a:rPr lang="en-US" sz="1100" b="1" i="0" kern="1200" dirty="0" smtClean="0">
                <a:solidFill>
                  <a:schemeClr val="tx1"/>
                </a:solidFill>
                <a:latin typeface="+mn-lt"/>
                <a:ea typeface="+mn-ea"/>
                <a:cs typeface="+mn-cs"/>
              </a:rPr>
              <a:t>plates</a:t>
            </a:r>
            <a:r>
              <a:rPr lang="en-US" sz="1100" b="0" i="0" kern="1200" dirty="0" smtClean="0">
                <a:solidFill>
                  <a:schemeClr val="tx1"/>
                </a:solidFill>
                <a:latin typeface="+mn-lt"/>
                <a:ea typeface="+mn-ea"/>
                <a:cs typeface="+mn-cs"/>
              </a:rPr>
              <a:t>, largely for historic reasons) and there's the insulator in between them (called the </a:t>
            </a:r>
            <a:r>
              <a:rPr lang="en-US" sz="1100" b="1" i="0" kern="1200" dirty="0" smtClean="0">
                <a:solidFill>
                  <a:schemeClr val="tx1"/>
                </a:solidFill>
                <a:latin typeface="+mn-lt"/>
                <a:ea typeface="+mn-ea"/>
                <a:cs typeface="+mn-cs"/>
              </a:rPr>
              <a:t>dielectric</a:t>
            </a:r>
            <a:r>
              <a:rPr lang="en-US" sz="1100" b="0" i="0" kern="1200" dirty="0" smtClean="0">
                <a:solidFill>
                  <a:schemeClr val="tx1"/>
                </a:solidFill>
                <a:latin typeface="+mn-lt"/>
                <a:ea typeface="+mn-ea"/>
                <a:cs typeface="+mn-cs"/>
              </a:rPr>
              <a:t>). The two plates inside a capacitor are wired to two electrical connections on the outside called </a:t>
            </a:r>
            <a:r>
              <a:rPr lang="en-US" sz="1100" b="1" i="0" kern="1200" dirty="0" smtClean="0">
                <a:solidFill>
                  <a:schemeClr val="tx1"/>
                </a:solidFill>
                <a:latin typeface="+mn-lt"/>
                <a:ea typeface="+mn-ea"/>
                <a:cs typeface="+mn-cs"/>
              </a:rPr>
              <a:t>terminals</a:t>
            </a:r>
            <a:r>
              <a:rPr lang="en-US" sz="1100" b="0" i="0" kern="1200" dirty="0" smtClean="0">
                <a:solidFill>
                  <a:schemeClr val="tx1"/>
                </a:solidFill>
                <a:latin typeface="+mn-lt"/>
                <a:ea typeface="+mn-ea"/>
                <a:cs typeface="+mn-cs"/>
              </a:rPr>
              <a:t>, which are like thin metal legs you can hook into an electric circuit.</a:t>
            </a:r>
          </a:p>
          <a:p>
            <a:pPr rtl="0"/>
            <a:endParaRPr lang="en-US" sz="1100" b="0" i="0" kern="1200" dirty="0" smtClean="0">
              <a:solidFill>
                <a:schemeClr val="tx1"/>
              </a:solidFill>
              <a:latin typeface="+mn-lt"/>
              <a:ea typeface="+mn-ea"/>
              <a:cs typeface="+mn-cs"/>
            </a:endParaRPr>
          </a:p>
          <a:p>
            <a:pPr rtl="0"/>
            <a:endParaRPr lang="en-US" sz="1100" b="0" i="0" kern="1200" dirty="0" smtClean="0">
              <a:solidFill>
                <a:schemeClr val="tx1"/>
              </a:solidFill>
              <a:effectLst/>
              <a:latin typeface="+mn-lt"/>
              <a:ea typeface="+mn-ea"/>
              <a:cs typeface="+mn-cs"/>
            </a:endParaRPr>
          </a:p>
          <a:p>
            <a:pPr rtl="0"/>
            <a:r>
              <a:rPr lang="en-US" sz="1100" b="0" i="0" kern="1200" dirty="0" smtClean="0">
                <a:solidFill>
                  <a:schemeClr val="tx1"/>
                </a:solidFill>
                <a:latin typeface="+mn-lt"/>
                <a:ea typeface="+mn-ea"/>
                <a:cs typeface="+mn-cs"/>
              </a:rPr>
              <a:t>The amount of electrical energy a capacitor can store is called its </a:t>
            </a:r>
            <a:r>
              <a:rPr lang="en-US" sz="1100" b="1" i="0" kern="1200" dirty="0" smtClean="0">
                <a:solidFill>
                  <a:schemeClr val="tx1"/>
                </a:solidFill>
                <a:latin typeface="+mn-lt"/>
                <a:ea typeface="+mn-ea"/>
                <a:cs typeface="+mn-cs"/>
              </a:rPr>
              <a:t>capacitance</a:t>
            </a:r>
            <a:r>
              <a:rPr lang="en-US" sz="1100" b="0" i="0" kern="1200" dirty="0" smtClean="0">
                <a:solidFill>
                  <a:schemeClr val="tx1"/>
                </a:solidFill>
                <a:latin typeface="+mn-lt"/>
                <a:ea typeface="+mn-ea"/>
                <a:cs typeface="+mn-cs"/>
              </a:rPr>
              <a:t>. The capacitance of a capacitor is a bit like the size of a bucket: the bigger the bucket, the more water it can store; the bigger the capacitance, the more electricity a capacitor can store. There are three ways to increase the capacitance of a capacitor. One is to increase the size of the plates. Another is to move the plates closer together. The third way is to make the dielectric as good an insulator as possible. Capacitors use dielectrics made from all sorts of materials. In transistor radios, the tuning is carried out by a large </a:t>
            </a:r>
            <a:r>
              <a:rPr lang="en-US" sz="1100" b="1" i="0" kern="1200" dirty="0" smtClean="0">
                <a:solidFill>
                  <a:schemeClr val="tx1"/>
                </a:solidFill>
                <a:latin typeface="+mn-lt"/>
                <a:ea typeface="+mn-ea"/>
                <a:cs typeface="+mn-cs"/>
              </a:rPr>
              <a:t>variable capacitor</a:t>
            </a:r>
            <a:r>
              <a:rPr lang="en-US" sz="1100" b="0" i="0" kern="1200" dirty="0" smtClean="0">
                <a:solidFill>
                  <a:schemeClr val="tx1"/>
                </a:solidFill>
                <a:latin typeface="+mn-lt"/>
                <a:ea typeface="+mn-ea"/>
                <a:cs typeface="+mn-cs"/>
              </a:rPr>
              <a:t> that has nothing but air between its plates. In most electronic circuits, the capacitors are sealed components with dielectrics made of </a:t>
            </a:r>
            <a:r>
              <a:rPr lang="en-US" sz="1100" b="0" i="0" u="none" strike="noStrike" kern="1200" dirty="0" smtClean="0">
                <a:solidFill>
                  <a:schemeClr val="tx1"/>
                </a:solidFill>
                <a:latin typeface="+mn-lt"/>
                <a:ea typeface="+mn-ea"/>
                <a:cs typeface="+mn-cs"/>
                <a:hlinkClick r:id="rId8"/>
              </a:rPr>
              <a:t>ceramics</a:t>
            </a:r>
            <a:r>
              <a:rPr lang="en-US" sz="1100" b="0" i="0" kern="1200" dirty="0" smtClean="0">
                <a:solidFill>
                  <a:schemeClr val="tx1"/>
                </a:solidFill>
                <a:latin typeface="+mn-lt"/>
                <a:ea typeface="+mn-ea"/>
                <a:cs typeface="+mn-cs"/>
              </a:rPr>
              <a:t> such as mica and </a:t>
            </a:r>
            <a:r>
              <a:rPr lang="en-US" sz="1100" b="0" i="0" u="none" strike="noStrike" kern="1200" dirty="0" smtClean="0">
                <a:solidFill>
                  <a:schemeClr val="tx1"/>
                </a:solidFill>
                <a:latin typeface="+mn-lt"/>
                <a:ea typeface="+mn-ea"/>
                <a:cs typeface="+mn-cs"/>
                <a:hlinkClick r:id="rId9"/>
              </a:rPr>
              <a:t>glass</a:t>
            </a:r>
            <a:r>
              <a:rPr lang="en-US" sz="1100" b="0" i="0" kern="1200" dirty="0" smtClean="0">
                <a:solidFill>
                  <a:schemeClr val="tx1"/>
                </a:solidFill>
                <a:latin typeface="+mn-lt"/>
                <a:ea typeface="+mn-ea"/>
                <a:cs typeface="+mn-cs"/>
              </a:rPr>
              <a:t>, paper soaked in oil, or </a:t>
            </a:r>
            <a:r>
              <a:rPr lang="en-US" sz="1100" b="0" i="0" u="none" strike="noStrike" kern="1200" dirty="0" smtClean="0">
                <a:solidFill>
                  <a:schemeClr val="tx1"/>
                </a:solidFill>
                <a:latin typeface="+mn-lt"/>
                <a:ea typeface="+mn-ea"/>
                <a:cs typeface="+mn-cs"/>
                <a:hlinkClick r:id="rId10"/>
              </a:rPr>
              <a:t>plastics</a:t>
            </a:r>
            <a:r>
              <a:rPr lang="en-US" sz="1100" b="0" i="0" kern="1200" dirty="0" smtClean="0">
                <a:solidFill>
                  <a:schemeClr val="tx1"/>
                </a:solidFill>
                <a:latin typeface="+mn-lt"/>
                <a:ea typeface="+mn-ea"/>
                <a:cs typeface="+mn-cs"/>
              </a:rPr>
              <a:t> such as </a:t>
            </a:r>
            <a:r>
              <a:rPr lang="en-US" sz="1100" b="0" i="0" kern="1200" dirty="0" err="1" smtClean="0">
                <a:solidFill>
                  <a:schemeClr val="tx1"/>
                </a:solidFill>
                <a:latin typeface="+mn-lt"/>
                <a:ea typeface="+mn-ea"/>
                <a:cs typeface="+mn-cs"/>
              </a:rPr>
              <a:t>mylar</a:t>
            </a:r>
            <a:r>
              <a:rPr lang="en-US" sz="1100" b="0" i="0" kern="1200" dirty="0" smtClean="0">
                <a:solidFill>
                  <a:schemeClr val="tx1"/>
                </a:solidFill>
                <a:latin typeface="+mn-lt"/>
                <a:ea typeface="+mn-ea"/>
                <a:cs typeface="+mn-cs"/>
              </a:rPr>
              <a:t>.</a:t>
            </a:r>
          </a:p>
          <a:p>
            <a:pPr rtl="0"/>
            <a:endParaRPr lang="en-US" b="0" dirty="0" smtClean="0">
              <a:effectLst/>
            </a:endParaRPr>
          </a:p>
        </p:txBody>
      </p:sp>
    </p:spTree>
    <p:extLst>
      <p:ext uri="{BB962C8B-B14F-4D97-AF65-F5344CB8AC3E}">
        <p14:creationId xmlns:p14="http://schemas.microsoft.com/office/powerpoint/2010/main" val="6424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dirty="0"/>
          </a:p>
        </p:txBody>
      </p:sp>
      <p:sp>
        <p:nvSpPr>
          <p:cNvPr id="8"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3" name="Rectangle 2"/>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5"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8" name="Footer Placeholder 4"/>
          <p:cNvSpPr>
            <a:spLocks noGrp="1"/>
          </p:cNvSpPr>
          <p:nvPr>
            <p:ph type="ftr" sz="quarter" idx="3"/>
          </p:nvPr>
        </p:nvSpPr>
        <p:spPr>
          <a:xfrm>
            <a:off x="1677537"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pPr lvl="0" algn="r">
                <a:spcBef>
                  <a:spcPts val="0"/>
                </a:spcBef>
                <a:buNone/>
              </a:pPr>
              <a:t>‹#›</a:t>
            </a:fld>
            <a:endParaRPr lang="en" sz="1000" dirty="0">
              <a:solidFill>
                <a:schemeClr val="dk1"/>
              </a:solidFill>
              <a:latin typeface="Roboto"/>
              <a:ea typeface="Roboto"/>
              <a:cs typeface="Roboto"/>
              <a:sym typeface="Roboto"/>
            </a:endParaRPr>
          </a:p>
        </p:txBody>
      </p:sp>
      <p:sp>
        <p:nvSpPr>
          <p:cNvPr id="5" name="Rectangle 4"/>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0.xml"/><Relationship Id="rId7" Type="http://schemas.openxmlformats.org/officeDocument/2006/relationships/image" Target="../media/image8.jpeg"/><Relationship Id="rId2" Type="http://schemas.openxmlformats.org/officeDocument/2006/relationships/slideLayout" Target="../slideLayouts/slideLayout8.xml"/><Relationship Id="rId1" Type="http://schemas.openxmlformats.org/officeDocument/2006/relationships/video" Target="https://www.youtube.com/embed/OEL5laB3hfU" TargetMode="Externa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https://www.youtube.com/embed/u4L8gfzi3sE" TargetMode="External"/><Relationship Id="rId1" Type="http://schemas.openxmlformats.org/officeDocument/2006/relationships/video" Target="https://www.youtube.com/embed/BH9LI973H8w" TargetMode="External"/><Relationship Id="rId6" Type="http://schemas.openxmlformats.org/officeDocument/2006/relationships/image" Target="../media/image2.png"/><Relationship Id="rId5" Type="http://schemas.openxmlformats.org/officeDocument/2006/relationships/image" Target="../media/image6.jpeg"/><Relationship Id="rId10" Type="http://schemas.openxmlformats.org/officeDocument/2006/relationships/image" Target="../media/image16.jpeg"/><Relationship Id="rId4" Type="http://schemas.openxmlformats.org/officeDocument/2006/relationships/notesSlide" Target="../notesSlides/notesSlide12.xml"/><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notesSlide" Target="../notesSlides/notesSlide15.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video" Target="https://www.youtube.com/embed/OwIhgpOaHEA" TargetMode="Externa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github.com/jgarff"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github.com/jgarff/rpi_ws281x" TargetMode="External"/><Relationship Id="rId5" Type="http://schemas.openxmlformats.org/officeDocument/2006/relationships/image" Target="../media/image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en.wikipedia.org/wiki/Dielectric" TargetMode="Externa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9.xml"/><Relationship Id="rId7" Type="http://schemas.openxmlformats.org/officeDocument/2006/relationships/image" Target="../media/image8.jpeg"/><Relationship Id="rId2" Type="http://schemas.openxmlformats.org/officeDocument/2006/relationships/slideLayout" Target="../slideLayouts/slideLayout8.xml"/><Relationship Id="rId1" Type="http://schemas.openxmlformats.org/officeDocument/2006/relationships/video" Target="https://www.youtube.com/embed/5hFC9ugTGLs" TargetMode="Externa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2"/>
        <p:cNvGrpSpPr/>
        <p:nvPr/>
      </p:nvGrpSpPr>
      <p:grpSpPr>
        <a:xfrm>
          <a:off x="0" y="0"/>
          <a:ext cx="0" cy="0"/>
          <a:chOff x="0" y="0"/>
          <a:chExt cx="0" cy="0"/>
        </a:xfrm>
      </p:grpSpPr>
      <p:sp>
        <p:nvSpPr>
          <p:cNvPr id="2" name="Rectangle 1"/>
          <p:cNvSpPr/>
          <p:nvPr/>
        </p:nvSpPr>
        <p:spPr>
          <a:xfrm>
            <a:off x="4556"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76" y="0"/>
            <a:ext cx="3889081" cy="36441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762" y="1"/>
            <a:ext cx="3889081" cy="36441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 y="1"/>
            <a:ext cx="3976581" cy="3644153"/>
          </a:xfrm>
          <a:prstGeom prst="rect">
            <a:avLst/>
          </a:prstGeom>
        </p:spPr>
      </p:pic>
      <p:sp>
        <p:nvSpPr>
          <p:cNvPr id="63" name="Shape 63"/>
          <p:cNvSpPr txBox="1">
            <a:spLocks noGrp="1"/>
          </p:cNvSpPr>
          <p:nvPr>
            <p:ph type="body" idx="1"/>
          </p:nvPr>
        </p:nvSpPr>
        <p:spPr>
          <a:xfrm>
            <a:off x="992003" y="4512255"/>
            <a:ext cx="6929174" cy="508075"/>
          </a:xfrm>
          <a:prstGeom prst="rect">
            <a:avLst/>
          </a:prstGeom>
        </p:spPr>
        <p:txBody>
          <a:bodyPr lIns="91425" tIns="91425" rIns="91425" bIns="91425" anchor="t" anchorCtr="0">
            <a:noAutofit/>
          </a:bodyPr>
          <a:lstStyle/>
          <a:p>
            <a:pPr lvl="0" algn="ctr">
              <a:lnSpc>
                <a:spcPct val="150000"/>
              </a:lnSpc>
              <a:spcAft>
                <a:spcPts val="0"/>
              </a:spcAft>
            </a:pPr>
            <a:r>
              <a:rPr lang="en-US" sz="1600" dirty="0" smtClean="0">
                <a:solidFill>
                  <a:srgbClr val="595A5D"/>
                </a:solidFill>
                <a:latin typeface="+mj-lt"/>
                <a:ea typeface="Alegreya"/>
                <a:cs typeface="Alegreya"/>
                <a:sym typeface="Alegreya"/>
              </a:rPr>
              <a:t>Ver</a:t>
            </a:r>
            <a:r>
              <a:rPr lang="en-US" sz="1600" dirty="0">
                <a:solidFill>
                  <a:srgbClr val="595A5D"/>
                </a:solidFill>
                <a:latin typeface="+mj-lt"/>
                <a:ea typeface="Alegreya"/>
                <a:cs typeface="Alegreya"/>
                <a:sym typeface="Alegreya"/>
              </a:rPr>
              <a:t>. </a:t>
            </a:r>
            <a:r>
              <a:rPr lang="en-US" sz="1600" dirty="0" smtClean="0">
                <a:solidFill>
                  <a:srgbClr val="595A5D"/>
                </a:solidFill>
                <a:latin typeface="+mj-lt"/>
                <a:ea typeface="Alegreya"/>
                <a:cs typeface="Alegreya"/>
                <a:sym typeface="Alegreya"/>
              </a:rPr>
              <a:t>01</a:t>
            </a:r>
            <a:endParaRPr lang="en-US" sz="1600" dirty="0">
              <a:solidFill>
                <a:srgbClr val="595A5D"/>
              </a:solidFill>
              <a:latin typeface="+mj-lt"/>
              <a:ea typeface="Alegreya"/>
              <a:cs typeface="Alegreya"/>
              <a:sym typeface="Alegreya"/>
            </a:endParaRPr>
          </a:p>
        </p:txBody>
      </p:sp>
      <p:sp>
        <p:nvSpPr>
          <p:cNvPr id="6" name="Rectangle 5"/>
          <p:cNvSpPr/>
          <p:nvPr/>
        </p:nvSpPr>
        <p:spPr>
          <a:xfrm>
            <a:off x="0" y="0"/>
            <a:ext cx="9144000" cy="3749398"/>
          </a:xfrm>
          <a:prstGeom prst="rect">
            <a:avLst/>
          </a:prstGeom>
          <a:solidFill>
            <a:schemeClr val="bg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45" y="4056282"/>
            <a:ext cx="2742490" cy="474596"/>
          </a:xfrm>
          <a:prstGeom prst="rect">
            <a:avLst/>
          </a:prstGeom>
        </p:spPr>
      </p:pic>
      <p:sp>
        <p:nvSpPr>
          <p:cNvPr id="14" name="Shape 64">
            <a:extLst>
              <a:ext uri="{FF2B5EF4-FFF2-40B4-BE49-F238E27FC236}">
                <a16:creationId xmlns:a16="http://schemas.microsoft.com/office/drawing/2014/main" xmlns="" id="{987D29E1-CF14-48D5-BD07-772474EB3E95}"/>
              </a:ext>
            </a:extLst>
          </p:cNvPr>
          <p:cNvSpPr txBox="1">
            <a:spLocks/>
          </p:cNvSpPr>
          <p:nvPr/>
        </p:nvSpPr>
        <p:spPr>
          <a:xfrm>
            <a:off x="-493305" y="2181577"/>
            <a:ext cx="9899790" cy="77744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3000" b="0" i="0" u="none" strike="noStrike" cap="none">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pPr marL="2286000" indent="457200">
              <a:lnSpc>
                <a:spcPct val="115000"/>
              </a:lnSpc>
              <a:spcAft>
                <a:spcPts val="1600"/>
              </a:spcAft>
            </a:pPr>
            <a:r>
              <a:rPr lang="en-US" sz="4000" dirty="0" smtClean="0">
                <a:solidFill>
                  <a:srgbClr val="FFFFFF"/>
                </a:solidFill>
                <a:latin typeface="+mn-lt"/>
                <a:ea typeface="Georgia"/>
                <a:cs typeface="Georgia"/>
                <a:sym typeface="Georgia"/>
              </a:rPr>
              <a:t>   Course </a:t>
            </a:r>
            <a:r>
              <a:rPr lang="en-US" sz="4000" dirty="0">
                <a:solidFill>
                  <a:srgbClr val="FFFFFF"/>
                </a:solidFill>
                <a:latin typeface="+mn-lt"/>
                <a:ea typeface="Georgia"/>
                <a:cs typeface="Georgia"/>
                <a:sym typeface="Georgia"/>
              </a:rPr>
              <a:t>8</a:t>
            </a:r>
            <a:endParaRPr lang="en" sz="4000" dirty="0">
              <a:solidFill>
                <a:srgbClr val="FFFFFF"/>
              </a:solidFill>
              <a:latin typeface="+mn-lt"/>
              <a:ea typeface="Georgia"/>
              <a:cs typeface="Georgia"/>
              <a:sym typeface="Georgia"/>
            </a:endParaRPr>
          </a:p>
        </p:txBody>
      </p:sp>
      <p:sp>
        <p:nvSpPr>
          <p:cNvPr id="12" name="Oval 11"/>
          <p:cNvSpPr/>
          <p:nvPr/>
        </p:nvSpPr>
        <p:spPr>
          <a:xfrm>
            <a:off x="2409959" y="2534918"/>
            <a:ext cx="138020" cy="1380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1215562"/>
            <a:ext cx="9144000" cy="1015663"/>
          </a:xfrm>
          <a:prstGeom prst="rect">
            <a:avLst/>
          </a:prstGeom>
          <a:noFill/>
        </p:spPr>
        <p:txBody>
          <a:bodyPr wrap="square" rtlCol="0">
            <a:spAutoFit/>
          </a:bodyPr>
          <a:lstStyle/>
          <a:p>
            <a:pPr algn="ctr"/>
            <a:r>
              <a:rPr lang="en-US" sz="6000" b="1" dirty="0" smtClean="0">
                <a:solidFill>
                  <a:srgbClr val="FFFFFF"/>
                </a:solidFill>
                <a:sym typeface="Georgia"/>
              </a:rPr>
              <a:t>Python + IOT</a:t>
            </a:r>
            <a:endParaRPr lang="en-US" sz="6000" dirty="0"/>
          </a:p>
        </p:txBody>
      </p:sp>
      <p:sp>
        <p:nvSpPr>
          <p:cNvPr id="13" name="Rectangle 12"/>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pPr>
              <a:buClr>
                <a:srgbClr val="FFFFFF"/>
              </a:buClr>
            </a:pPr>
            <a:r>
              <a:rPr lang="en-US" sz="2800" b="1" dirty="0" smtClean="0">
                <a:solidFill>
                  <a:srgbClr val="595A5D"/>
                </a:solidFill>
                <a:latin typeface="Arial"/>
              </a:rPr>
              <a:t>Electronic </a:t>
            </a:r>
          </a:p>
          <a:p>
            <a:pPr>
              <a:buClr>
                <a:srgbClr val="FFFFFF"/>
              </a:buClr>
            </a:pPr>
            <a:r>
              <a:rPr lang="en-US" sz="2800" b="1" dirty="0" smtClean="0">
                <a:solidFill>
                  <a:srgbClr val="595A5D"/>
                </a:solidFill>
                <a:latin typeface="Arial"/>
              </a:rPr>
              <a:t>component </a:t>
            </a:r>
          </a:p>
          <a:p>
            <a:pPr>
              <a:buClr>
                <a:srgbClr val="FFFFFF"/>
              </a:buClr>
            </a:pPr>
            <a:r>
              <a:rPr lang="en-US" sz="2800" b="1" dirty="0" smtClean="0">
                <a:solidFill>
                  <a:srgbClr val="595A5D"/>
                </a:solidFill>
                <a:latin typeface="Arial"/>
              </a:rPr>
              <a:t>--- </a:t>
            </a:r>
            <a:r>
              <a:rPr lang="en-US" sz="2800" dirty="0" smtClean="0">
                <a:solidFill>
                  <a:srgbClr val="00517C">
                    <a:lumMod val="50000"/>
                  </a:srgbClr>
                </a:solidFill>
              </a:rPr>
              <a:t>capacitor</a:t>
            </a:r>
            <a:r>
              <a:rPr lang="en-US" sz="2800" b="1" dirty="0" smtClean="0">
                <a:solidFill>
                  <a:srgbClr val="00517C">
                    <a:lumMod val="50000"/>
                  </a:srgbClr>
                </a:solidFill>
                <a:latin typeface="Arial"/>
              </a:rPr>
              <a:t> </a:t>
            </a:r>
            <a:r>
              <a:rPr lang="en-US" sz="2800" dirty="0" smtClean="0">
                <a:solidFill>
                  <a:srgbClr val="00517C">
                    <a:lumMod val="50000"/>
                  </a:srgbClr>
                </a:solidFill>
                <a:latin typeface="Arial"/>
              </a:rPr>
              <a:t>vs. </a:t>
            </a:r>
          </a:p>
          <a:p>
            <a:pPr>
              <a:buClr>
                <a:srgbClr val="FFFFFF"/>
              </a:buClr>
            </a:pPr>
            <a:r>
              <a:rPr lang="en-US" sz="2800" dirty="0">
                <a:solidFill>
                  <a:srgbClr val="00517C">
                    <a:lumMod val="50000"/>
                  </a:srgbClr>
                </a:solidFill>
                <a:latin typeface="Arial"/>
              </a:rPr>
              <a:t>r</a:t>
            </a:r>
            <a:r>
              <a:rPr lang="en-US" sz="2800" dirty="0" smtClean="0">
                <a:solidFill>
                  <a:srgbClr val="00517C">
                    <a:lumMod val="50000"/>
                  </a:srgbClr>
                </a:solidFill>
                <a:latin typeface="Arial"/>
              </a:rPr>
              <a:t>esistor vs. inductor</a:t>
            </a: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sz="1200"/>
              <a:pPr/>
              <a:t>10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17C"/>
              </a:solidFill>
            </a:endParaRPr>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rPr>
              <a:t>Copyright @ 2018  </a:t>
            </a:r>
            <a:r>
              <a:rPr lang="en-US" altLang="zh-CN" sz="1000" dirty="0" err="1" smtClean="0">
                <a:solidFill>
                  <a:srgbClr val="000000"/>
                </a:solidFill>
              </a:rPr>
              <a:t>Innovaker</a:t>
            </a:r>
            <a:endParaRPr lang="en-US" sz="1000" dirty="0">
              <a:solidFill>
                <a:srgbClr val="000000"/>
              </a:solidFill>
            </a:endParaRPr>
          </a:p>
        </p:txBody>
      </p:sp>
      <p:pic>
        <p:nvPicPr>
          <p:cNvPr id="24578" name="Picture 2" descr="electrolytic-capacitor"/>
          <p:cNvPicPr>
            <a:picLocks noChangeAspect="1" noChangeArrowheads="1"/>
          </p:cNvPicPr>
          <p:nvPr/>
        </p:nvPicPr>
        <p:blipFill>
          <a:blip r:embed="rId7"/>
          <a:srcRect/>
          <a:stretch>
            <a:fillRect/>
          </a:stretch>
        </p:blipFill>
        <p:spPr bwMode="auto">
          <a:xfrm>
            <a:off x="598458" y="2308404"/>
            <a:ext cx="1586625" cy="925015"/>
          </a:xfrm>
          <a:prstGeom prst="rect">
            <a:avLst/>
          </a:prstGeom>
          <a:noFill/>
        </p:spPr>
      </p:pic>
      <p:pic>
        <p:nvPicPr>
          <p:cNvPr id="3" name="Picture 2"/>
          <p:cNvPicPr>
            <a:picLocks noChangeAspect="1"/>
          </p:cNvPicPr>
          <p:nvPr/>
        </p:nvPicPr>
        <p:blipFill>
          <a:blip r:embed="rId8"/>
          <a:stretch>
            <a:fillRect/>
          </a:stretch>
        </p:blipFill>
        <p:spPr>
          <a:xfrm>
            <a:off x="598458" y="3371619"/>
            <a:ext cx="891461" cy="885901"/>
          </a:xfrm>
          <a:prstGeom prst="rect">
            <a:avLst/>
          </a:prstGeom>
        </p:spPr>
      </p:pic>
      <p:pic>
        <p:nvPicPr>
          <p:cNvPr id="4" name="OEL5laB3hfU"/>
          <p:cNvPicPr>
            <a:picLocks noRot="1" noChangeAspect="1"/>
          </p:cNvPicPr>
          <p:nvPr>
            <a:videoFile r:link="rId1"/>
          </p:nvPr>
        </p:nvPicPr>
        <p:blipFill>
          <a:blip r:embed="rId9"/>
          <a:stretch>
            <a:fillRect/>
          </a:stretch>
        </p:blipFill>
        <p:spPr>
          <a:xfrm>
            <a:off x="3997644" y="697019"/>
            <a:ext cx="5117678" cy="3313436"/>
          </a:xfrm>
          <a:prstGeom prst="rect">
            <a:avLst/>
          </a:prstGeom>
        </p:spPr>
      </p:pic>
    </p:spTree>
    <p:extLst>
      <p:ext uri="{BB962C8B-B14F-4D97-AF65-F5344CB8AC3E}">
        <p14:creationId xmlns:p14="http://schemas.microsoft.com/office/powerpoint/2010/main" val="997579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Electronic </a:t>
            </a:r>
          </a:p>
          <a:p>
            <a:r>
              <a:rPr lang="en-US" sz="2800" b="1" dirty="0" smtClean="0">
                <a:solidFill>
                  <a:srgbClr val="595A5D"/>
                </a:solidFill>
                <a:latin typeface="+mj-lt"/>
              </a:rPr>
              <a:t>component </a:t>
            </a:r>
          </a:p>
          <a:p>
            <a:r>
              <a:rPr lang="en-US" sz="2800" b="1" dirty="0" smtClean="0">
                <a:solidFill>
                  <a:srgbClr val="595A5D"/>
                </a:solidFill>
                <a:latin typeface="+mj-lt"/>
              </a:rPr>
              <a:t>--- </a:t>
            </a:r>
            <a:r>
              <a:rPr lang="en-US" altLang="zh-CN" sz="2800" b="1" dirty="0" smtClean="0">
                <a:solidFill>
                  <a:srgbClr val="595A5D"/>
                </a:solidFill>
                <a:latin typeface="+mj-lt"/>
              </a:rPr>
              <a:t>WLED</a:t>
            </a:r>
            <a:endParaRPr lang="en-US" sz="2800" b="1" dirty="0" smtClean="0">
              <a:solidFill>
                <a:schemeClr val="bg1">
                  <a:lumMod val="50000"/>
                </a:schemeClr>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t>WLED</a:t>
            </a:r>
            <a:endParaRPr lang="en-US" sz="1200" dirty="0" smtClean="0"/>
          </a:p>
          <a:p>
            <a:endParaRPr lang="en-US" sz="1200" dirty="0" smtClean="0"/>
          </a:p>
          <a:p>
            <a:r>
              <a:rPr lang="en-US" sz="1200" b="1" dirty="0" smtClean="0"/>
              <a:t>WLED</a:t>
            </a:r>
            <a:r>
              <a:rPr lang="en-US" sz="1200" dirty="0" smtClean="0"/>
              <a:t> stands for white light-emitting diode. This technology is a common source of backlighting for digital monitors, and display manufacturers use the terms </a:t>
            </a:r>
            <a:r>
              <a:rPr lang="en-US" sz="1200" b="1" dirty="0" smtClean="0"/>
              <a:t>WLED</a:t>
            </a:r>
            <a:r>
              <a:rPr lang="en-US" sz="1200" dirty="0" smtClean="0"/>
              <a:t> and LED interchangeably.</a:t>
            </a:r>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smtClean="0"/>
          </a:p>
          <a:p>
            <a:endParaRPr lang="en-US" sz="1200" dirty="0" smtClean="0"/>
          </a:p>
          <a:p>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026" name="Picture 2"/>
          <p:cNvPicPr>
            <a:picLocks noChangeAspect="1" noChangeArrowheads="1"/>
          </p:cNvPicPr>
          <p:nvPr/>
        </p:nvPicPr>
        <p:blipFill>
          <a:blip r:embed="rId6"/>
          <a:srcRect/>
          <a:stretch>
            <a:fillRect/>
          </a:stretch>
        </p:blipFill>
        <p:spPr bwMode="auto">
          <a:xfrm>
            <a:off x="503168" y="1832114"/>
            <a:ext cx="2114550" cy="2095500"/>
          </a:xfrm>
          <a:prstGeom prst="rect">
            <a:avLst/>
          </a:prstGeom>
          <a:noFill/>
          <a:ln w="9525">
            <a:noFill/>
            <a:miter lim="800000"/>
            <a:headEnd/>
            <a:tailEnd/>
          </a:ln>
        </p:spPr>
      </p:pic>
      <p:pic>
        <p:nvPicPr>
          <p:cNvPr id="2" name="Picture 1"/>
          <p:cNvPicPr>
            <a:picLocks noChangeAspect="1"/>
          </p:cNvPicPr>
          <p:nvPr/>
        </p:nvPicPr>
        <p:blipFill>
          <a:blip r:embed="rId7"/>
          <a:stretch>
            <a:fillRect/>
          </a:stretch>
        </p:blipFill>
        <p:spPr>
          <a:xfrm>
            <a:off x="4212510" y="1719618"/>
            <a:ext cx="4667122" cy="2031784"/>
          </a:xfrm>
          <a:prstGeom prst="rect">
            <a:avLst/>
          </a:prstGeom>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Electronic </a:t>
            </a:r>
          </a:p>
          <a:p>
            <a:r>
              <a:rPr lang="en-US" sz="2800" b="1" dirty="0" smtClean="0">
                <a:solidFill>
                  <a:srgbClr val="595A5D"/>
                </a:solidFill>
                <a:latin typeface="+mj-lt"/>
              </a:rPr>
              <a:t>component </a:t>
            </a:r>
          </a:p>
          <a:p>
            <a:r>
              <a:rPr lang="en-US" sz="2800" b="1" dirty="0" smtClean="0">
                <a:solidFill>
                  <a:srgbClr val="595A5D"/>
                </a:solidFill>
                <a:latin typeface="+mj-lt"/>
              </a:rPr>
              <a:t>--- </a:t>
            </a:r>
            <a:r>
              <a:rPr lang="en-US" altLang="zh-CN" sz="2800" b="1" dirty="0" smtClean="0">
                <a:solidFill>
                  <a:srgbClr val="595A5D"/>
                </a:solidFill>
                <a:latin typeface="+mj-lt"/>
              </a:rPr>
              <a:t>WLED</a:t>
            </a:r>
            <a:endParaRPr lang="en-US" sz="2800" b="1" dirty="0" smtClean="0">
              <a:solidFill>
                <a:schemeClr val="bg1">
                  <a:lumMod val="50000"/>
                </a:schemeClr>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12</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026" name="Picture 2"/>
          <p:cNvPicPr>
            <a:picLocks noChangeAspect="1" noChangeArrowheads="1"/>
          </p:cNvPicPr>
          <p:nvPr/>
        </p:nvPicPr>
        <p:blipFill>
          <a:blip r:embed="rId8"/>
          <a:srcRect/>
          <a:stretch>
            <a:fillRect/>
          </a:stretch>
        </p:blipFill>
        <p:spPr bwMode="auto">
          <a:xfrm>
            <a:off x="503168" y="1832114"/>
            <a:ext cx="2114550" cy="2095500"/>
          </a:xfrm>
          <a:prstGeom prst="rect">
            <a:avLst/>
          </a:prstGeom>
          <a:noFill/>
          <a:ln w="9525">
            <a:noFill/>
            <a:miter lim="800000"/>
            <a:headEnd/>
            <a:tailEnd/>
          </a:ln>
        </p:spPr>
      </p:pic>
      <p:pic>
        <p:nvPicPr>
          <p:cNvPr id="2" name="BH9LI973H8w"/>
          <p:cNvPicPr>
            <a:picLocks noRot="1" noChangeAspect="1"/>
          </p:cNvPicPr>
          <p:nvPr>
            <a:videoFile r:link="rId1"/>
          </p:nvPr>
        </p:nvPicPr>
        <p:blipFill>
          <a:blip r:embed="rId9"/>
          <a:stretch>
            <a:fillRect/>
          </a:stretch>
        </p:blipFill>
        <p:spPr>
          <a:xfrm>
            <a:off x="3900457" y="697019"/>
            <a:ext cx="5214729" cy="3438253"/>
          </a:xfrm>
          <a:prstGeom prst="rect">
            <a:avLst/>
          </a:prstGeom>
        </p:spPr>
      </p:pic>
      <p:pic>
        <p:nvPicPr>
          <p:cNvPr id="3" name="u4L8gfzi3sE"/>
          <p:cNvPicPr>
            <a:picLocks noRot="1" noChangeAspect="1"/>
          </p:cNvPicPr>
          <p:nvPr>
            <a:videoFile r:link="rId2"/>
          </p:nvPr>
        </p:nvPicPr>
        <p:blipFill>
          <a:blip r:embed="rId10"/>
          <a:stretch>
            <a:fillRect/>
          </a:stretch>
        </p:blipFill>
        <p:spPr>
          <a:xfrm>
            <a:off x="3871643" y="643157"/>
            <a:ext cx="5213433" cy="3492115"/>
          </a:xfrm>
          <a:prstGeom prst="rect">
            <a:avLst/>
          </a:prstGeom>
        </p:spPr>
      </p:pic>
    </p:spTree>
    <p:extLst>
      <p:ext uri="{BB962C8B-B14F-4D97-AF65-F5344CB8AC3E}">
        <p14:creationId xmlns:p14="http://schemas.microsoft.com/office/powerpoint/2010/main" val="3442232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altLang="zh-CN" sz="2800" b="1" dirty="0" smtClean="0">
                <a:solidFill>
                  <a:srgbClr val="595A5D"/>
                </a:solidFill>
              </a:rPr>
              <a:t>WLED </a:t>
            </a:r>
            <a:r>
              <a:rPr lang="en-US" sz="2800" b="1" dirty="0" smtClean="0">
                <a:solidFill>
                  <a:srgbClr val="595A5D"/>
                </a:solidFill>
                <a:latin typeface="+mj-lt"/>
              </a:rPr>
              <a:t>diagram </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13</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2" name="Picture 2" descr="https://lh6.googleusercontent.com/1azqRWCC9z03TzkwuIaI_xUR6zxLIM7A1qHSBp9aClDWoZPgTU79CuXbUr62zK1C9SH0WekCW-a7ogAi2iJLiqymRX0UXPjZnrd3jfAynTte-HeTIn-2FbKyAuMp9oxBMz_Jde1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143" y="685836"/>
            <a:ext cx="5195857" cy="325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2436994766"/>
              </p:ext>
            </p:extLst>
          </p:nvPr>
        </p:nvGraphicFramePr>
        <p:xfrm>
          <a:off x="3967184" y="685837"/>
          <a:ext cx="5190067" cy="3429000"/>
        </p:xfrm>
        <a:graphic>
          <a:graphicData uri="http://schemas.openxmlformats.org/drawingml/2006/table">
            <a:tbl>
              <a:tblPr/>
              <a:tblGrid>
                <a:gridCol w="3299248"/>
                <a:gridCol w="1890819"/>
              </a:tblGrid>
              <a:tr h="1330618">
                <a:tc>
                  <a:txBody>
                    <a:bodyPr/>
                    <a:lstStyle/>
                    <a:p>
                      <a:pPr rtl="0" fontAlgn="t">
                        <a:spcBef>
                          <a:spcPts val="0"/>
                        </a:spcBef>
                        <a:spcAft>
                          <a:spcPts val="0"/>
                        </a:spcAft>
                      </a:pPr>
                      <a:r>
                        <a:rPr lang="en-US" sz="1400" b="0" i="0" u="none" strike="noStrike" dirty="0" smtClean="0">
                          <a:solidFill>
                            <a:srgbClr val="A626A4"/>
                          </a:solidFill>
                          <a:latin typeface="Consolas"/>
                        </a:rPr>
                        <a:t>#!/bin/</a:t>
                      </a:r>
                      <a:r>
                        <a:rPr lang="en-US" sz="1400" b="0" i="0" u="none" strike="noStrike" dirty="0" err="1" smtClean="0">
                          <a:solidFill>
                            <a:srgbClr val="A626A4"/>
                          </a:solidFill>
                          <a:latin typeface="Consolas"/>
                        </a:rPr>
                        <a:t>sh</a:t>
                      </a:r>
                      <a:endParaRPr lang="en-US" sz="1400" b="0" i="0" u="none" strike="noStrike" dirty="0" smtClean="0">
                        <a:solidFill>
                          <a:srgbClr val="A626A4"/>
                        </a:solidFill>
                        <a:latin typeface="Consolas"/>
                      </a:endParaRPr>
                    </a:p>
                    <a:p>
                      <a:pPr rtl="0" fontAlgn="t">
                        <a:spcBef>
                          <a:spcPts val="0"/>
                        </a:spcBef>
                        <a:spcAft>
                          <a:spcPts val="0"/>
                        </a:spcAft>
                      </a:pPr>
                      <a:r>
                        <a:rPr lang="en-US" sz="1400" b="0" i="0" u="none" strike="noStrike" dirty="0" smtClean="0">
                          <a:solidFill>
                            <a:srgbClr val="A626A4"/>
                          </a:solidFill>
                          <a:latin typeface="Consolas"/>
                        </a:rPr>
                        <a:t>#06.wled.sh</a:t>
                      </a:r>
                    </a:p>
                    <a:p>
                      <a:pPr rtl="0" fontAlgn="t">
                        <a:spcBef>
                          <a:spcPts val="0"/>
                        </a:spcBef>
                        <a:spcAft>
                          <a:spcPts val="0"/>
                        </a:spcAft>
                      </a:pPr>
                      <a:r>
                        <a:rPr lang="en-US" sz="1400" b="0" i="0" u="none" strike="noStrike" dirty="0" smtClean="0">
                          <a:solidFill>
                            <a:srgbClr val="A626A4"/>
                          </a:solidFill>
                          <a:latin typeface="Consolas"/>
                        </a:rPr>
                        <a:t># this is the script to </a:t>
                      </a:r>
                    </a:p>
                    <a:p>
                      <a:pPr rtl="0" fontAlgn="t">
                        <a:spcBef>
                          <a:spcPts val="0"/>
                        </a:spcBef>
                        <a:spcAft>
                          <a:spcPts val="0"/>
                        </a:spcAft>
                      </a:pPr>
                      <a:r>
                        <a:rPr lang="en-US" sz="1400" b="0" i="0" u="none" strike="noStrike" dirty="0" smtClean="0">
                          <a:solidFill>
                            <a:srgbClr val="A626A4"/>
                          </a:solidFill>
                          <a:latin typeface="Consolas"/>
                        </a:rPr>
                        <a:t># launch the 06.wled.py</a:t>
                      </a:r>
                      <a:r>
                        <a:rPr lang="en-US" sz="1400" b="0" i="0" u="none" strike="noStrike" dirty="0">
                          <a:solidFill>
                            <a:srgbClr val="383A42"/>
                          </a:solidFill>
                          <a:latin typeface="Consolas"/>
                        </a:rPr>
                        <a:t/>
                      </a:r>
                      <a:br>
                        <a:rPr lang="en-US" sz="1400" b="0" i="0" u="none" strike="noStrike" dirty="0">
                          <a:solidFill>
                            <a:srgbClr val="383A42"/>
                          </a:solidFill>
                          <a:latin typeface="Consolas"/>
                        </a:rPr>
                      </a:br>
                      <a:endParaRPr lang="en-US" sz="1400" b="0" i="0" u="none" strike="noStrike" dirty="0" smtClean="0">
                        <a:solidFill>
                          <a:srgbClr val="383A42"/>
                        </a:solidFill>
                        <a:latin typeface="Consolas"/>
                      </a:endParaRPr>
                    </a:p>
                    <a:p>
                      <a:pPr rtl="0" fontAlgn="t">
                        <a:spcBef>
                          <a:spcPts val="0"/>
                        </a:spcBef>
                        <a:spcAft>
                          <a:spcPts val="0"/>
                        </a:spcAft>
                      </a:pPr>
                      <a:r>
                        <a:rPr lang="en-US" sz="1400" b="0" i="0" u="none" strike="noStrike" dirty="0" err="1" smtClean="0">
                          <a:solidFill>
                            <a:srgbClr val="383A42"/>
                          </a:solidFill>
                          <a:latin typeface="Consolas"/>
                        </a:rPr>
                        <a:t>sudo</a:t>
                      </a:r>
                      <a:r>
                        <a:rPr lang="en-US" sz="1400" b="0" i="0" u="none" strike="noStrike" baseline="0" dirty="0" smtClean="0">
                          <a:solidFill>
                            <a:srgbClr val="383A42"/>
                          </a:solidFill>
                          <a:latin typeface="Consolas"/>
                        </a:rPr>
                        <a:t> python 06.wled.py</a:t>
                      </a:r>
                      <a:endParaRPr lang="en-US" sz="1400"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r h="927109">
                <a:tc>
                  <a:txBody>
                    <a:bodyPr/>
                    <a:lstStyle/>
                    <a:p>
                      <a:endParaRPr lang="en-US" dirty="0" smtClean="0">
                        <a:solidFill>
                          <a:schemeClr val="bg1"/>
                        </a:solidFill>
                      </a:endParaRPr>
                    </a:p>
                    <a:p>
                      <a:r>
                        <a:rPr lang="en-US" dirty="0" smtClean="0">
                          <a:solidFill>
                            <a:schemeClr val="bg1"/>
                          </a:solidFill>
                        </a:rPr>
                        <a:t># without SUDO, it will require the root </a:t>
                      </a:r>
                    </a:p>
                    <a:p>
                      <a:r>
                        <a:rPr lang="en-US" dirty="0" smtClean="0">
                          <a:solidFill>
                            <a:schemeClr val="bg1"/>
                          </a:solidFill>
                        </a:rPr>
                        <a:t># user to run and load all the script and # library</a:t>
                      </a:r>
                      <a:endParaRPr lang="en-US" dirty="0">
                        <a:solidFill>
                          <a:schemeClr val="bg1"/>
                        </a:solidFill>
                      </a:endParaRPr>
                    </a:p>
                  </a:txBody>
                  <a:tcPr marL="63500" marR="63500" marT="63500" marB="63500">
                    <a:lnL>
                      <a:noFill/>
                    </a:lnL>
                    <a:lnR>
                      <a:noFill/>
                    </a:lnR>
                    <a:lnT>
                      <a:noFill/>
                    </a:lnT>
                    <a:lnB>
                      <a:noFill/>
                    </a:lnB>
                  </a:tcPr>
                </a:tc>
                <a:tc>
                  <a:txBody>
                    <a:bodyPr/>
                    <a:lstStyle/>
                    <a:p>
                      <a:pPr fontAlgn="t"/>
                      <a:r>
                        <a:rPr lang="en-US"/>
                        <a:t/>
                      </a:r>
                      <a:br>
                        <a:rPr lang="en-US"/>
                      </a:br>
                      <a:endParaRPr lang="en-US"/>
                    </a:p>
                  </a:txBody>
                  <a:tcPr marL="63500" marR="63500" marT="63500" marB="63500">
                    <a:lnL>
                      <a:noFill/>
                    </a:lnL>
                    <a:lnR>
                      <a:noFill/>
                    </a:lnR>
                    <a:lnT>
                      <a:noFill/>
                    </a:lnT>
                    <a:lnB>
                      <a:noFill/>
                    </a:lnB>
                  </a:tcPr>
                </a:tc>
              </a:tr>
              <a:tr h="984753">
                <a:tc>
                  <a:txBody>
                    <a:bodyPr/>
                    <a:lstStyle/>
                    <a:p>
                      <a:endParaRPr lang="en-US" dirty="0"/>
                    </a:p>
                  </a:txBody>
                  <a:tcPr marL="63500" marR="63500" marT="63500" marB="63500">
                    <a:lnL>
                      <a:noFill/>
                    </a:lnL>
                    <a:lnR>
                      <a:noFill/>
                    </a:lnR>
                    <a:lnT>
                      <a:noFill/>
                    </a:lnT>
                    <a:lnB>
                      <a:noFill/>
                    </a:lnB>
                  </a:tcPr>
                </a:tc>
                <a:tc>
                  <a:txBody>
                    <a:bodyPr/>
                    <a:lstStyle/>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txBody>
                  <a:tcPr marL="63500" marR="63500" marT="63500" marB="63500">
                    <a:lnL>
                      <a:noFill/>
                    </a:lnL>
                    <a:lnR>
                      <a:noFill/>
                    </a:lnR>
                    <a:lnT>
                      <a:noFill/>
                    </a:lnT>
                    <a:lnB>
                      <a:noFill/>
                    </a:lnB>
                  </a:tcPr>
                </a:tc>
              </a:tr>
            </a:tbl>
          </a:graphicData>
        </a:graphic>
      </p:graphicFrame>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235" y="1813587"/>
            <a:ext cx="2333155" cy="193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629" y="1819414"/>
            <a:ext cx="2335213" cy="193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OwIhgpOaHEA"/>
          <p:cNvPicPr>
            <a:picLocks noRot="1" noChangeAspect="1"/>
          </p:cNvPicPr>
          <p:nvPr>
            <a:videoFile r:link="rId1"/>
          </p:nvPr>
        </p:nvPicPr>
        <p:blipFill>
          <a:blip r:embed="rId8"/>
          <a:stretch>
            <a:fillRect/>
          </a:stretch>
        </p:blipFill>
        <p:spPr>
          <a:xfrm>
            <a:off x="3966687" y="697019"/>
            <a:ext cx="5190468" cy="3231298"/>
          </a:xfrm>
          <a:prstGeom prst="rect">
            <a:avLst/>
          </a:prstGeom>
        </p:spPr>
      </p:pic>
    </p:spTree>
    <p:extLst>
      <p:ext uri="{BB962C8B-B14F-4D97-AF65-F5344CB8AC3E}">
        <p14:creationId xmlns:p14="http://schemas.microsoft.com/office/powerpoint/2010/main" val="31194705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library</a:t>
            </a:r>
            <a:r>
              <a:rPr lang="en-US" sz="2800" b="1" dirty="0" smtClean="0">
                <a:solidFill>
                  <a:srgbClr val="595A5D"/>
                </a:solidFill>
              </a:rPr>
              <a:t> </a:t>
            </a:r>
          </a:p>
          <a:p>
            <a:r>
              <a:rPr lang="en-US" sz="2800" b="1" dirty="0" smtClean="0">
                <a:solidFill>
                  <a:srgbClr val="595A5D"/>
                </a:solidFill>
              </a:rPr>
              <a:t>Challenge and</a:t>
            </a:r>
          </a:p>
          <a:p>
            <a:r>
              <a:rPr lang="en-US" sz="2800" b="1" dirty="0" smtClean="0">
                <a:solidFill>
                  <a:srgbClr val="595A5D"/>
                </a:solidFill>
              </a:rPr>
              <a:t>Solution for </a:t>
            </a:r>
          </a:p>
          <a:p>
            <a:r>
              <a:rPr lang="en-US" sz="2800" b="1" dirty="0" err="1" smtClean="0">
                <a:solidFill>
                  <a:srgbClr val="595A5D"/>
                </a:solidFill>
              </a:rPr>
              <a:t>Neopixel</a:t>
            </a:r>
            <a:r>
              <a:rPr lang="en-US" sz="2800" b="1" dirty="0" smtClean="0">
                <a:solidFill>
                  <a:srgbClr val="595A5D"/>
                </a:solidFill>
              </a:rPr>
              <a:t> LED</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TextBox 2"/>
          <p:cNvSpPr txBox="1"/>
          <p:nvPr/>
        </p:nvSpPr>
        <p:spPr>
          <a:xfrm>
            <a:off x="4024767" y="736249"/>
            <a:ext cx="5074404" cy="3231654"/>
          </a:xfrm>
          <a:prstGeom prst="rect">
            <a:avLst/>
          </a:prstGeom>
          <a:noFill/>
        </p:spPr>
        <p:txBody>
          <a:bodyPr wrap="square" rtlCol="0">
            <a:spAutoFit/>
          </a:bodyPr>
          <a:lstStyle/>
          <a:p>
            <a:r>
              <a:rPr lang="en-US" sz="1200" dirty="0" err="1"/>
              <a:t>NeoPixels</a:t>
            </a:r>
            <a:r>
              <a:rPr lang="en-US" sz="1200" dirty="0"/>
              <a:t>, and the WS2811/2812 LEDs </a:t>
            </a:r>
            <a:r>
              <a:rPr lang="en-US" sz="1200" dirty="0" smtClean="0"/>
              <a:t>require </a:t>
            </a:r>
            <a:r>
              <a:rPr lang="en-US" sz="1200" dirty="0"/>
              <a:t>a data signal with very specific timing to work correctly.  </a:t>
            </a:r>
            <a:endParaRPr lang="en-US" sz="1200" dirty="0" smtClean="0"/>
          </a:p>
          <a:p>
            <a:r>
              <a:rPr lang="en-US" sz="1200" dirty="0" smtClean="0"/>
              <a:t>Because the</a:t>
            </a:r>
            <a:r>
              <a:rPr lang="en-US" sz="1200" dirty="0"/>
              <a:t> Raspberry Pi runs a multi-tasking Linux operating system it doesn't have real-time control over its GPIO pins and can't easily drive </a:t>
            </a:r>
            <a:r>
              <a:rPr lang="en-US" sz="1200" dirty="0" err="1"/>
              <a:t>NeoPixels</a:t>
            </a:r>
            <a:r>
              <a:rPr lang="en-US" sz="1200" dirty="0"/>
              <a:t>.  </a:t>
            </a:r>
            <a:endParaRPr lang="en-US" sz="1200" dirty="0" smtClean="0"/>
          </a:p>
          <a:p>
            <a:r>
              <a:rPr lang="en-US" sz="1200" dirty="0" smtClean="0"/>
              <a:t>Typically </a:t>
            </a:r>
            <a:r>
              <a:rPr lang="en-US" sz="1200" dirty="0"/>
              <a:t>a small microcontroller like a Trinket or Teensy can be used to communicate with the Raspberry Pi and generate the </a:t>
            </a:r>
            <a:r>
              <a:rPr lang="en-US" sz="1200" dirty="0" err="1"/>
              <a:t>NeoPixel</a:t>
            </a:r>
            <a:r>
              <a:rPr lang="en-US" sz="1200" dirty="0"/>
              <a:t> data signal.  </a:t>
            </a:r>
            <a:endParaRPr lang="en-US" sz="1200" dirty="0" smtClean="0"/>
          </a:p>
          <a:p>
            <a:r>
              <a:rPr lang="en-US" sz="1200" dirty="0" smtClean="0"/>
              <a:t>However </a:t>
            </a:r>
            <a:r>
              <a:rPr lang="en-US" sz="1200" dirty="0"/>
              <a:t>thanks to the excellent </a:t>
            </a:r>
            <a:r>
              <a:rPr lang="en-US" sz="1200" dirty="0">
                <a:hlinkClick r:id="rId6"/>
              </a:rPr>
              <a:t>rpi_ws281x</a:t>
            </a:r>
            <a:r>
              <a:rPr lang="en-US" sz="1200" dirty="0"/>
              <a:t> library created by </a:t>
            </a:r>
            <a:r>
              <a:rPr lang="en-US" sz="1200" dirty="0">
                <a:hlinkClick r:id="rId7"/>
              </a:rPr>
              <a:t>Jeremy </a:t>
            </a:r>
            <a:r>
              <a:rPr lang="en-US" sz="1200" dirty="0" err="1">
                <a:hlinkClick r:id="rId7"/>
              </a:rPr>
              <a:t>Garff</a:t>
            </a:r>
            <a:r>
              <a:rPr lang="en-US" sz="1200" dirty="0"/>
              <a:t>, you can now control </a:t>
            </a:r>
            <a:r>
              <a:rPr lang="en-US" sz="1200" dirty="0" err="1"/>
              <a:t>NeoPixels</a:t>
            </a:r>
            <a:r>
              <a:rPr lang="en-US" sz="1200" dirty="0"/>
              <a:t> or WS2811/WS2812 LEDs directly from your Raspberry Pi</a:t>
            </a:r>
            <a:r>
              <a:rPr lang="en-US" sz="1200" dirty="0" smtClean="0"/>
              <a:t>!</a:t>
            </a:r>
          </a:p>
          <a:p>
            <a:r>
              <a:rPr lang="en-US" sz="1200" dirty="0"/>
              <a:t>Jeremy's library solves the real-time control problem by using the PWM and DMA hardware on the Raspberry Pi's processor. </a:t>
            </a:r>
            <a:endParaRPr lang="en-US" sz="1200" dirty="0" smtClean="0"/>
          </a:p>
          <a:p>
            <a:r>
              <a:rPr lang="en-US" sz="1200" dirty="0"/>
              <a:t>The great thing about Jeremy's library is that it does all the hard work of setting up PWM and DMA to drive </a:t>
            </a:r>
            <a:r>
              <a:rPr lang="en-US" sz="1200" dirty="0" err="1"/>
              <a:t>NeoPixels</a:t>
            </a:r>
            <a:r>
              <a:rPr lang="en-US" sz="1200" dirty="0"/>
              <a:t>.  On top of rpi_ws281x I've added a small Python wrapper which makes the library look and feel like the Arduino </a:t>
            </a:r>
            <a:r>
              <a:rPr lang="en-US" sz="1200" dirty="0" err="1"/>
              <a:t>NeoPixel</a:t>
            </a:r>
            <a:r>
              <a:rPr lang="en-US" sz="1200" dirty="0"/>
              <a:t> library. </a:t>
            </a:r>
          </a:p>
        </p:txBody>
      </p:sp>
    </p:spTree>
    <p:extLst>
      <p:ext uri="{BB962C8B-B14F-4D97-AF65-F5344CB8AC3E}">
        <p14:creationId xmlns:p14="http://schemas.microsoft.com/office/powerpoint/2010/main" val="1963439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17</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2198301594"/>
              </p:ext>
            </p:extLst>
          </p:nvPr>
        </p:nvGraphicFramePr>
        <p:xfrm>
          <a:off x="3967184" y="685836"/>
          <a:ext cx="5190067" cy="4138987"/>
        </p:xfrm>
        <a:graphic>
          <a:graphicData uri="http://schemas.openxmlformats.org/drawingml/2006/table">
            <a:tbl>
              <a:tblPr/>
              <a:tblGrid>
                <a:gridCol w="2602428"/>
                <a:gridCol w="2587639"/>
              </a:tblGrid>
              <a:tr h="917881">
                <a:tc>
                  <a:txBody>
                    <a:bodyPr/>
                    <a:lstStyle/>
                    <a:p>
                      <a:pPr rtl="0" fontAlgn="t">
                        <a:spcBef>
                          <a:spcPts val="0"/>
                        </a:spcBef>
                        <a:spcAft>
                          <a:spcPts val="0"/>
                        </a:spcAft>
                      </a:pPr>
                      <a:r>
                        <a:rPr lang="en-US" sz="1000" b="0" i="0" u="none" strike="noStrike" dirty="0" smtClean="0">
                          <a:solidFill>
                            <a:srgbClr val="A626A4"/>
                          </a:solidFill>
                          <a:latin typeface="Consolas"/>
                        </a:rPr>
                        <a:t>import</a:t>
                      </a:r>
                      <a:r>
                        <a:rPr lang="en-US" sz="1000" b="0" i="0" u="none" strike="noStrike" dirty="0" smtClean="0">
                          <a:solidFill>
                            <a:srgbClr val="383A42"/>
                          </a:solidFill>
                          <a:latin typeface="Consolas"/>
                        </a:rPr>
                        <a:t> time</a:t>
                      </a:r>
                    </a:p>
                    <a:p>
                      <a:pPr rtl="0" fontAlgn="t">
                        <a:spcBef>
                          <a:spcPts val="0"/>
                        </a:spcBef>
                        <a:spcAft>
                          <a:spcPts val="0"/>
                        </a:spcAft>
                      </a:pPr>
                      <a:r>
                        <a:rPr lang="en-US" sz="1000" b="0" i="0" u="none" strike="noStrike" dirty="0" smtClean="0">
                          <a:solidFill>
                            <a:srgbClr val="383A42"/>
                          </a:solidFill>
                          <a:latin typeface="Consolas"/>
                        </a:rPr>
                        <a:t>From </a:t>
                      </a:r>
                      <a:r>
                        <a:rPr lang="en-US" sz="1000" b="0" i="0" u="none" strike="noStrike" dirty="0" err="1" smtClean="0">
                          <a:solidFill>
                            <a:srgbClr val="383A42"/>
                          </a:solidFill>
                          <a:latin typeface="Consolas"/>
                        </a:rPr>
                        <a:t>neopixel</a:t>
                      </a:r>
                      <a:r>
                        <a:rPr lang="en-US" sz="1000" b="0" i="0" u="none" strike="noStrike" dirty="0" smtClean="0">
                          <a:solidFill>
                            <a:srgbClr val="383A42"/>
                          </a:solidFill>
                          <a:latin typeface="Consolas"/>
                        </a:rPr>
                        <a:t> import *</a:t>
                      </a:r>
                    </a:p>
                    <a:p>
                      <a:pPr rtl="0" fontAlgn="t">
                        <a:spcBef>
                          <a:spcPts val="0"/>
                        </a:spcBef>
                        <a:spcAft>
                          <a:spcPts val="0"/>
                        </a:spcAft>
                      </a:pPr>
                      <a:r>
                        <a:rPr lang="en-US" sz="1000" b="0" i="0" u="none" strike="noStrike" dirty="0" smtClean="0">
                          <a:solidFill>
                            <a:srgbClr val="383A42"/>
                          </a:solidFill>
                          <a:latin typeface="Consolas"/>
                        </a:rPr>
                        <a:t>import signal</a:t>
                      </a:r>
                    </a:p>
                    <a:p>
                      <a:pPr rtl="0" fontAlgn="t">
                        <a:spcBef>
                          <a:spcPts val="0"/>
                        </a:spcBef>
                        <a:spcAft>
                          <a:spcPts val="0"/>
                        </a:spcAft>
                      </a:pPr>
                      <a:r>
                        <a:rPr lang="en-US" sz="1000" b="0" i="0" u="none" strike="noStrike" dirty="0" smtClean="0">
                          <a:solidFill>
                            <a:srgbClr val="383A42"/>
                          </a:solidFill>
                          <a:latin typeface="Consolas"/>
                        </a:rPr>
                        <a:t>Import sys</a:t>
                      </a:r>
                    </a:p>
                    <a:p>
                      <a:pPr rtl="0" fontAlgn="t">
                        <a:spcBef>
                          <a:spcPts val="0"/>
                        </a:spcBef>
                        <a:spcAft>
                          <a:spcPts val="0"/>
                        </a:spcAft>
                      </a:pPr>
                      <a:r>
                        <a:rPr lang="en-US" sz="1000" b="0" i="0" u="none" strike="noStrike" dirty="0" smtClean="0">
                          <a:solidFill>
                            <a:srgbClr val="383A42"/>
                          </a:solidFill>
                          <a:latin typeface="Consolas"/>
                        </a:rPr>
                        <a:t>import </a:t>
                      </a:r>
                      <a:r>
                        <a:rPr lang="en-US" sz="1000" b="0" i="0" u="none" strike="noStrike" dirty="0" err="1" smtClean="0">
                          <a:solidFill>
                            <a:srgbClr val="383A42"/>
                          </a:solidFill>
                          <a:latin typeface="Consolas"/>
                        </a:rPr>
                        <a:t>argparse</a:t>
                      </a:r>
                      <a:endParaRPr lang="en-US" sz="1000" b="0" i="0" u="none" strike="noStrike" dirty="0" smtClean="0">
                        <a:solidFill>
                          <a:srgbClr val="383A42"/>
                        </a:solidFill>
                        <a:latin typeface="Consolas"/>
                      </a:endParaRPr>
                    </a:p>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a:t/>
                      </a:r>
                      <a:br>
                        <a:rPr lang="en-US"/>
                      </a:br>
                      <a:endParaRPr lang="en-US"/>
                    </a:p>
                  </a:txBody>
                  <a:tcPr marL="63500" marR="63500" marT="63500" marB="63500">
                    <a:lnL>
                      <a:noFill/>
                    </a:lnL>
                    <a:lnR>
                      <a:noFill/>
                    </a:lnR>
                    <a:lnT>
                      <a:noFill/>
                    </a:lnT>
                    <a:lnB>
                      <a:noFill/>
                    </a:lnB>
                  </a:tcPr>
                </a:tc>
              </a:tr>
              <a:tr h="1231349">
                <a:tc>
                  <a:txBody>
                    <a:bodyPr/>
                    <a:lstStyle/>
                    <a:p>
                      <a:pPr rtl="0"/>
                      <a:r>
                        <a:rPr lang="en-US" sz="1000" b="0" i="0" u="none" strike="noStrike" cap="none" dirty="0" smtClean="0">
                          <a:solidFill>
                            <a:schemeClr val="bg1">
                              <a:lumMod val="50000"/>
                            </a:schemeClr>
                          </a:solidFill>
                          <a:effectLst/>
                          <a:latin typeface="+mn-lt"/>
                          <a:ea typeface="+mn-ea"/>
                          <a:cs typeface="+mn-cs"/>
                          <a:sym typeface="Arial"/>
                        </a:rPr>
                        <a:t># LED strip</a:t>
                      </a:r>
                      <a:r>
                        <a:rPr lang="en-US" sz="1000" b="0" i="0" u="none" strike="noStrike" cap="none" baseline="0" dirty="0" smtClean="0">
                          <a:solidFill>
                            <a:schemeClr val="bg1">
                              <a:lumMod val="50000"/>
                            </a:schemeClr>
                          </a:solidFill>
                          <a:effectLst/>
                          <a:latin typeface="+mn-lt"/>
                          <a:ea typeface="+mn-ea"/>
                          <a:cs typeface="+mn-cs"/>
                          <a:sym typeface="Arial"/>
                        </a:rPr>
                        <a:t> configuration:</a:t>
                      </a:r>
                    </a:p>
                    <a:p>
                      <a:pPr rtl="0"/>
                      <a:r>
                        <a:rPr lang="en-US" sz="1000" b="0" i="0" u="none" strike="noStrike" cap="none" baseline="0" dirty="0" smtClean="0">
                          <a:solidFill>
                            <a:schemeClr val="bg1">
                              <a:lumMod val="50000"/>
                            </a:schemeClr>
                          </a:solidFill>
                          <a:effectLst/>
                          <a:latin typeface="+mn-lt"/>
                          <a:ea typeface="+mn-ea"/>
                          <a:cs typeface="+mn-cs"/>
                          <a:sym typeface="Arial"/>
                        </a:rPr>
                        <a:t>LED_COUNT     = 16</a:t>
                      </a:r>
                      <a:endParaRPr lang="en-US" sz="1000" b="0" i="0" u="none" strike="noStrike" cap="none" dirty="0" smtClean="0">
                        <a:solidFill>
                          <a:schemeClr val="bg1">
                            <a:lumMod val="50000"/>
                          </a:schemeClr>
                        </a:solidFill>
                        <a:effectLst/>
                        <a:latin typeface="+mn-lt"/>
                        <a:ea typeface="+mn-ea"/>
                        <a:cs typeface="+mn-cs"/>
                        <a:sym typeface="Arial"/>
                      </a:endParaRPr>
                    </a:p>
                    <a:p>
                      <a:pPr rtl="0"/>
                      <a:r>
                        <a:rPr lang="en-US" sz="1000" b="0" i="0" u="none" strike="noStrike" cap="none" dirty="0" smtClean="0">
                          <a:solidFill>
                            <a:schemeClr val="bg1">
                              <a:lumMod val="50000"/>
                            </a:schemeClr>
                          </a:solidFill>
                          <a:effectLst/>
                          <a:latin typeface="+mn-lt"/>
                          <a:ea typeface="+mn-ea"/>
                          <a:cs typeface="+mn-cs"/>
                          <a:sym typeface="Arial"/>
                        </a:rPr>
                        <a:t>LED_PIN             = 13</a:t>
                      </a:r>
                      <a:endParaRPr lang="en-US" sz="1000" b="0" dirty="0" smtClean="0">
                        <a:solidFill>
                          <a:schemeClr val="bg1">
                            <a:lumMod val="50000"/>
                          </a:schemeClr>
                        </a:solidFill>
                        <a:effectLst/>
                      </a:endParaRPr>
                    </a:p>
                    <a:p>
                      <a:r>
                        <a:rPr lang="en-US" sz="1000" b="0" i="0" u="none" strike="noStrike" cap="none" dirty="0" smtClean="0">
                          <a:solidFill>
                            <a:schemeClr val="bg1">
                              <a:lumMod val="50000"/>
                            </a:schemeClr>
                          </a:solidFill>
                          <a:effectLst/>
                          <a:latin typeface="+mn-lt"/>
                          <a:ea typeface="+mn-ea"/>
                          <a:cs typeface="+mn-cs"/>
                          <a:sym typeface="Arial"/>
                        </a:rPr>
                        <a:t>LED_FREQ_HZ</a:t>
                      </a:r>
                      <a:r>
                        <a:rPr lang="en-US" sz="1000" b="0" i="0" u="none" strike="noStrike" cap="none" baseline="0" dirty="0" smtClean="0">
                          <a:solidFill>
                            <a:schemeClr val="bg1">
                              <a:lumMod val="50000"/>
                            </a:schemeClr>
                          </a:solidFill>
                          <a:effectLst/>
                          <a:latin typeface="+mn-lt"/>
                          <a:ea typeface="+mn-ea"/>
                          <a:cs typeface="+mn-cs"/>
                          <a:sym typeface="Arial"/>
                        </a:rPr>
                        <a:t>  </a:t>
                      </a:r>
                      <a:r>
                        <a:rPr lang="en-US" sz="1000" b="0" i="0" u="none" strike="noStrike" cap="none" dirty="0" smtClean="0">
                          <a:solidFill>
                            <a:schemeClr val="bg1">
                              <a:lumMod val="50000"/>
                            </a:schemeClr>
                          </a:solidFill>
                          <a:effectLst/>
                          <a:latin typeface="+mn-lt"/>
                          <a:ea typeface="+mn-ea"/>
                          <a:cs typeface="+mn-cs"/>
                          <a:sym typeface="Arial"/>
                        </a:rPr>
                        <a:t>= </a:t>
                      </a:r>
                      <a:r>
                        <a:rPr lang="en-US" sz="1000" b="0" i="0" u="none" strike="noStrike" cap="none" baseline="0" dirty="0" smtClean="0">
                          <a:solidFill>
                            <a:schemeClr val="bg1">
                              <a:lumMod val="50000"/>
                            </a:schemeClr>
                          </a:solidFill>
                          <a:effectLst/>
                          <a:latin typeface="+mn-lt"/>
                          <a:ea typeface="+mn-ea"/>
                          <a:cs typeface="+mn-cs"/>
                          <a:sym typeface="Arial"/>
                        </a:rPr>
                        <a:t> 800000</a:t>
                      </a:r>
                    </a:p>
                    <a:p>
                      <a:r>
                        <a:rPr lang="en-US" sz="1000" b="0" i="0" u="none" strike="noStrike" cap="none" dirty="0" smtClean="0">
                          <a:solidFill>
                            <a:schemeClr val="bg1">
                              <a:lumMod val="50000"/>
                            </a:schemeClr>
                          </a:solidFill>
                          <a:effectLst/>
                          <a:latin typeface="+mn-lt"/>
                          <a:ea typeface="+mn-ea"/>
                          <a:cs typeface="+mn-cs"/>
                          <a:sym typeface="Arial"/>
                        </a:rPr>
                        <a:t>LED_DMA            =  5</a:t>
                      </a:r>
                    </a:p>
                    <a:p>
                      <a:r>
                        <a:rPr lang="en-US" sz="1000" b="0" i="0" u="none" strike="noStrike" cap="none" dirty="0" smtClean="0">
                          <a:solidFill>
                            <a:schemeClr val="bg1">
                              <a:lumMod val="50000"/>
                            </a:schemeClr>
                          </a:solidFill>
                          <a:effectLst/>
                          <a:latin typeface="+mn-lt"/>
                          <a:ea typeface="+mn-ea"/>
                          <a:cs typeface="+mn-cs"/>
                          <a:sym typeface="Arial"/>
                        </a:rPr>
                        <a:t>LED_BRIGHTNESS = 255</a:t>
                      </a:r>
                    </a:p>
                    <a:p>
                      <a:r>
                        <a:rPr lang="en-US" sz="1000" b="0" i="0" u="none" strike="noStrike" cap="none" dirty="0" smtClean="0">
                          <a:solidFill>
                            <a:schemeClr val="bg1">
                              <a:lumMod val="50000"/>
                            </a:schemeClr>
                          </a:solidFill>
                          <a:effectLst/>
                          <a:latin typeface="+mn-lt"/>
                          <a:ea typeface="+mn-ea"/>
                          <a:cs typeface="+mn-cs"/>
                          <a:sym typeface="Arial"/>
                        </a:rPr>
                        <a:t>LED_INVERT</a:t>
                      </a:r>
                      <a:r>
                        <a:rPr lang="en-US" sz="1000" b="0" i="0" u="none" strike="noStrike" cap="none" baseline="0" dirty="0" smtClean="0">
                          <a:solidFill>
                            <a:schemeClr val="bg1">
                              <a:lumMod val="50000"/>
                            </a:schemeClr>
                          </a:solidFill>
                          <a:effectLst/>
                          <a:latin typeface="+mn-lt"/>
                          <a:ea typeface="+mn-ea"/>
                          <a:cs typeface="+mn-cs"/>
                          <a:sym typeface="Arial"/>
                        </a:rPr>
                        <a:t>      = False</a:t>
                      </a:r>
                    </a:p>
                    <a:p>
                      <a:r>
                        <a:rPr lang="en-US" sz="1000" b="0" i="0" u="none" strike="noStrike" cap="none" baseline="0" dirty="0" smtClean="0">
                          <a:solidFill>
                            <a:schemeClr val="bg1">
                              <a:lumMod val="50000"/>
                            </a:schemeClr>
                          </a:solidFill>
                          <a:effectLst/>
                          <a:latin typeface="+mn-lt"/>
                          <a:ea typeface="+mn-ea"/>
                          <a:cs typeface="+mn-cs"/>
                          <a:sym typeface="Arial"/>
                        </a:rPr>
                        <a:t>LED_CHANNEL  = 1</a:t>
                      </a:r>
                      <a:endParaRPr lang="en-US" sz="1000" b="0" i="0" u="none" strike="noStrike" cap="none" dirty="0" smtClean="0">
                        <a:solidFill>
                          <a:schemeClr val="bg1">
                            <a:lumMod val="50000"/>
                          </a:schemeClr>
                        </a:solidFill>
                        <a:effectLst/>
                        <a:latin typeface="+mn-lt"/>
                        <a:ea typeface="+mn-ea"/>
                        <a:cs typeface="+mn-cs"/>
                        <a:sym typeface="Arial"/>
                      </a:endParaRPr>
                    </a:p>
                    <a:p>
                      <a:r>
                        <a:rPr lang="en-US" sz="1000" dirty="0" smtClean="0">
                          <a:solidFill>
                            <a:schemeClr val="bg1">
                              <a:lumMod val="50000"/>
                            </a:schemeClr>
                          </a:solidFill>
                        </a:rPr>
                        <a:t>LED_STRIP </a:t>
                      </a:r>
                      <a:r>
                        <a:rPr lang="en-US" sz="1000" baseline="0" dirty="0" smtClean="0">
                          <a:solidFill>
                            <a:schemeClr val="bg1">
                              <a:lumMod val="50000"/>
                            </a:schemeClr>
                          </a:solidFill>
                        </a:rPr>
                        <a:t> </a:t>
                      </a:r>
                      <a:r>
                        <a:rPr lang="en-US" sz="1000" dirty="0" smtClean="0">
                          <a:solidFill>
                            <a:schemeClr val="bg1">
                              <a:lumMod val="50000"/>
                            </a:schemeClr>
                          </a:solidFill>
                        </a:rPr>
                        <a:t>=  ws.WS2811_STRIP_GRB</a:t>
                      </a:r>
                      <a:endParaRPr lang="en-US" sz="1000" dirty="0">
                        <a:solidFill>
                          <a:schemeClr val="bg1">
                            <a:lumMod val="50000"/>
                          </a:schemeClr>
                        </a:solidFill>
                      </a:endParaRPr>
                    </a:p>
                  </a:txBody>
                  <a:tcPr marL="63500" marR="63500" marT="63500" marB="63500">
                    <a:lnL>
                      <a:noFill/>
                    </a:lnL>
                    <a:lnR>
                      <a:noFill/>
                    </a:lnR>
                    <a:lnT>
                      <a:noFill/>
                    </a:lnT>
                    <a:lnB>
                      <a:noFill/>
                    </a:lnB>
                  </a:tcPr>
                </a:tc>
                <a:tc>
                  <a:txBody>
                    <a:bodyPr/>
                    <a:lstStyle/>
                    <a:p>
                      <a:pPr fontAlgn="t"/>
                      <a:endParaRPr lang="en-US" sz="1000" dirty="0" smtClean="0">
                        <a:solidFill>
                          <a:schemeClr val="bg1">
                            <a:lumMod val="50000"/>
                          </a:schemeClr>
                        </a:solidFill>
                      </a:endParaRPr>
                    </a:p>
                    <a:p>
                      <a:pPr fontAlgn="t"/>
                      <a:r>
                        <a:rPr lang="en-US" sz="1000" dirty="0" smtClean="0">
                          <a:solidFill>
                            <a:schemeClr val="bg1">
                              <a:lumMod val="50000"/>
                            </a:schemeClr>
                          </a:solidFill>
                        </a:rPr>
                        <a:t>#number of LED pixels</a:t>
                      </a:r>
                    </a:p>
                    <a:p>
                      <a:pPr fontAlgn="t"/>
                      <a:r>
                        <a:rPr lang="en-US" sz="1000" dirty="0" smtClean="0">
                          <a:solidFill>
                            <a:schemeClr val="bg1">
                              <a:lumMod val="50000"/>
                            </a:schemeClr>
                          </a:solidFill>
                        </a:rPr>
                        <a:t>#GPIO pin connected</a:t>
                      </a:r>
                      <a:r>
                        <a:rPr lang="en-US" sz="1000" baseline="0" dirty="0" smtClean="0">
                          <a:solidFill>
                            <a:schemeClr val="bg1">
                              <a:lumMod val="50000"/>
                            </a:schemeClr>
                          </a:solidFill>
                        </a:rPr>
                        <a:t> to the  pixels</a:t>
                      </a:r>
                      <a:r>
                        <a:rPr lang="en-US" sz="1000" dirty="0">
                          <a:solidFill>
                            <a:schemeClr val="bg1">
                              <a:lumMod val="50000"/>
                            </a:schemeClr>
                          </a:solidFill>
                        </a:rPr>
                        <a:t/>
                      </a:r>
                      <a:br>
                        <a:rPr lang="en-US" sz="1000" dirty="0">
                          <a:solidFill>
                            <a:schemeClr val="bg1">
                              <a:lumMod val="50000"/>
                            </a:schemeClr>
                          </a:solidFill>
                        </a:rPr>
                      </a:br>
                      <a:r>
                        <a:rPr lang="en-US" sz="1000" dirty="0" smtClean="0">
                          <a:solidFill>
                            <a:schemeClr val="bg1">
                              <a:lumMod val="50000"/>
                            </a:schemeClr>
                          </a:solidFill>
                        </a:rPr>
                        <a:t>#LED signal frequency in hertz</a:t>
                      </a:r>
                    </a:p>
                    <a:p>
                      <a:pPr fontAlgn="t"/>
                      <a:r>
                        <a:rPr lang="en-US" sz="1000" dirty="0" smtClean="0">
                          <a:solidFill>
                            <a:schemeClr val="bg1">
                              <a:lumMod val="50000"/>
                            </a:schemeClr>
                          </a:solidFill>
                        </a:rPr>
                        <a:t># DMA channel to use for signal</a:t>
                      </a:r>
                      <a:r>
                        <a:rPr lang="en-US" sz="1000" baseline="0" dirty="0" smtClean="0">
                          <a:solidFill>
                            <a:schemeClr val="bg1">
                              <a:lumMod val="50000"/>
                            </a:schemeClr>
                          </a:solidFill>
                        </a:rPr>
                        <a:t> (try 5)</a:t>
                      </a:r>
                    </a:p>
                    <a:p>
                      <a:pPr fontAlgn="t"/>
                      <a:r>
                        <a:rPr lang="en-US" sz="1000" baseline="0" dirty="0" smtClean="0">
                          <a:solidFill>
                            <a:schemeClr val="bg1">
                              <a:lumMod val="50000"/>
                            </a:schemeClr>
                          </a:solidFill>
                        </a:rPr>
                        <a:t># set to 0 for darkest and 255 for </a:t>
                      </a:r>
                      <a:r>
                        <a:rPr lang="en-US" sz="1000" baseline="0" dirty="0" err="1" smtClean="0">
                          <a:solidFill>
                            <a:schemeClr val="bg1">
                              <a:lumMod val="50000"/>
                            </a:schemeClr>
                          </a:solidFill>
                        </a:rPr>
                        <a:t>brightnest</a:t>
                      </a:r>
                      <a:endParaRPr lang="en-US" sz="1000" baseline="0" dirty="0" smtClean="0">
                        <a:solidFill>
                          <a:schemeClr val="bg1">
                            <a:lumMod val="50000"/>
                          </a:schemeClr>
                        </a:solidFill>
                      </a:endParaRPr>
                    </a:p>
                    <a:p>
                      <a:pPr fontAlgn="t"/>
                      <a:r>
                        <a:rPr lang="en-US" sz="1000" baseline="0" dirty="0" smtClean="0">
                          <a:solidFill>
                            <a:schemeClr val="bg1">
                              <a:lumMod val="50000"/>
                            </a:schemeClr>
                          </a:solidFill>
                        </a:rPr>
                        <a:t>#true to invert the signal </a:t>
                      </a:r>
                    </a:p>
                    <a:p>
                      <a:pPr fontAlgn="t"/>
                      <a:r>
                        <a:rPr lang="en-US" sz="1000" baseline="0" dirty="0" smtClean="0">
                          <a:solidFill>
                            <a:schemeClr val="bg1">
                              <a:lumMod val="50000"/>
                            </a:schemeClr>
                          </a:solidFill>
                        </a:rPr>
                        <a:t>#set to ‘1’ for GPIOs 13, 19, 41. 45. 53</a:t>
                      </a:r>
                    </a:p>
                    <a:p>
                      <a:pPr fontAlgn="t"/>
                      <a:r>
                        <a:rPr lang="en-US" sz="1000" baseline="0" dirty="0" smtClean="0">
                          <a:solidFill>
                            <a:schemeClr val="bg1">
                              <a:lumMod val="50000"/>
                            </a:schemeClr>
                          </a:solidFill>
                        </a:rPr>
                        <a:t># strip type and color ordering</a:t>
                      </a:r>
                      <a:endParaRPr lang="en-US" sz="1000" dirty="0">
                        <a:solidFill>
                          <a:schemeClr val="bg1">
                            <a:lumMod val="50000"/>
                          </a:schemeClr>
                        </a:solidFill>
                      </a:endParaRPr>
                    </a:p>
                  </a:txBody>
                  <a:tcPr marL="63500" marR="63500" marT="63500" marB="63500">
                    <a:lnL>
                      <a:noFill/>
                    </a:lnL>
                    <a:lnR>
                      <a:noFill/>
                    </a:lnR>
                    <a:lnT>
                      <a:noFill/>
                    </a:lnT>
                    <a:lnB>
                      <a:noFill/>
                    </a:lnB>
                  </a:tcPr>
                </a:tc>
              </a:tr>
              <a:tr h="1538027">
                <a:tc>
                  <a:txBody>
                    <a:bodyPr/>
                    <a:lstStyle/>
                    <a:p>
                      <a:pPr rtl="0"/>
                      <a:r>
                        <a:rPr lang="en-US" sz="1200" b="0" i="0" u="none" strike="noStrike" cap="none" dirty="0" err="1" smtClean="0">
                          <a:solidFill>
                            <a:schemeClr val="bg1">
                              <a:lumMod val="50000"/>
                            </a:schemeClr>
                          </a:solidFill>
                          <a:effectLst/>
                          <a:latin typeface="+mn-lt"/>
                          <a:ea typeface="+mn-ea"/>
                          <a:cs typeface="+mn-cs"/>
                          <a:sym typeface="Arial"/>
                        </a:rPr>
                        <a:t>def</a:t>
                      </a:r>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signal_handler</a:t>
                      </a:r>
                      <a:r>
                        <a:rPr lang="en-US" sz="1200" b="0" i="0" u="none" strike="noStrike" cap="none" dirty="0" smtClean="0">
                          <a:solidFill>
                            <a:schemeClr val="bg1">
                              <a:lumMod val="50000"/>
                            </a:schemeClr>
                          </a:solidFill>
                          <a:effectLst/>
                          <a:latin typeface="+mn-lt"/>
                          <a:ea typeface="+mn-ea"/>
                          <a:cs typeface="+mn-cs"/>
                          <a:sym typeface="Arial"/>
                        </a:rPr>
                        <a:t>(signal, frame):</a:t>
                      </a:r>
                      <a:endParaRPr lang="en-US" sz="1200" b="0" dirty="0" smtClean="0">
                        <a:solidFill>
                          <a:schemeClr val="bg1">
                            <a:lumMod val="50000"/>
                          </a:schemeClr>
                        </a:solidFill>
                        <a:effectLst/>
                      </a:endParaRPr>
                    </a:p>
                    <a:p>
                      <a:pPr rtl="0"/>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colorWipe</a:t>
                      </a:r>
                      <a:r>
                        <a:rPr lang="en-US" sz="1200" b="0" i="0" u="none" strike="noStrike" cap="none" dirty="0" smtClean="0">
                          <a:solidFill>
                            <a:schemeClr val="bg1">
                              <a:lumMod val="50000"/>
                            </a:schemeClr>
                          </a:solidFill>
                          <a:effectLst/>
                          <a:latin typeface="+mn-lt"/>
                          <a:ea typeface="+mn-ea"/>
                          <a:cs typeface="+mn-cs"/>
                          <a:sym typeface="Arial"/>
                        </a:rPr>
                        <a:t>(strip,</a:t>
                      </a:r>
                      <a:r>
                        <a:rPr lang="en-US" sz="1200" b="0" i="0" u="none" strike="noStrike" cap="none" baseline="0" dirty="0" smtClean="0">
                          <a:solidFill>
                            <a:schemeClr val="bg1">
                              <a:lumMod val="50000"/>
                            </a:schemeClr>
                          </a:solidFill>
                          <a:effectLst/>
                          <a:latin typeface="+mn-lt"/>
                          <a:ea typeface="+mn-ea"/>
                          <a:cs typeface="+mn-cs"/>
                          <a:sym typeface="Arial"/>
                        </a:rPr>
                        <a:t> Color(0,0,0))</a:t>
                      </a:r>
                      <a:endParaRPr lang="en-US" sz="1200" b="0" dirty="0" smtClean="0">
                        <a:solidFill>
                          <a:schemeClr val="bg1">
                            <a:lumMod val="50000"/>
                          </a:schemeClr>
                        </a:solidFill>
                        <a:effectLst/>
                      </a:endParaRPr>
                    </a:p>
                    <a:p>
                      <a:pPr rtl="0"/>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sys.exit</a:t>
                      </a:r>
                      <a:r>
                        <a:rPr lang="en-US" sz="1200" b="0" i="0" u="none" strike="noStrike" cap="none" dirty="0" smtClean="0">
                          <a:solidFill>
                            <a:schemeClr val="bg1">
                              <a:lumMod val="50000"/>
                            </a:schemeClr>
                          </a:solidFill>
                          <a:effectLst/>
                          <a:latin typeface="+mn-lt"/>
                          <a:ea typeface="+mn-ea"/>
                          <a:cs typeface="+mn-cs"/>
                          <a:sym typeface="Arial"/>
                        </a:rPr>
                        <a:t>(0)</a:t>
                      </a:r>
                      <a:endParaRPr lang="en-US" sz="1200" b="0" dirty="0" smtClean="0">
                        <a:solidFill>
                          <a:schemeClr val="bg1">
                            <a:lumMod val="50000"/>
                          </a:schemeClr>
                        </a:solidFill>
                        <a:effectLst/>
                      </a:endParaRPr>
                    </a:p>
                    <a:p>
                      <a:r>
                        <a:rPr lang="en-US" sz="1000" b="0" i="0" u="none" strike="noStrike" cap="none" dirty="0" smtClean="0">
                          <a:solidFill>
                            <a:schemeClr val="bg1">
                              <a:lumMod val="50000"/>
                            </a:schemeClr>
                          </a:solidFill>
                          <a:effectLst/>
                          <a:latin typeface="+mn-lt"/>
                          <a:ea typeface="+mn-ea"/>
                          <a:cs typeface="+mn-cs"/>
                          <a:sym typeface="Arial"/>
                        </a:rPr>
                        <a:t> </a:t>
                      </a:r>
                    </a:p>
                    <a:p>
                      <a:endParaRPr lang="en-US" sz="1000" b="0" i="0" u="none" strike="noStrike" cap="none" dirty="0" smtClean="0">
                        <a:solidFill>
                          <a:schemeClr val="bg1">
                            <a:lumMod val="50000"/>
                          </a:schemeClr>
                        </a:solidFill>
                        <a:effectLst/>
                        <a:latin typeface="+mn-lt"/>
                        <a:ea typeface="+mn-ea"/>
                        <a:cs typeface="+mn-cs"/>
                        <a:sym typeface="Arial"/>
                      </a:endParaRPr>
                    </a:p>
                    <a:p>
                      <a:pPr rtl="0"/>
                      <a:r>
                        <a:rPr lang="en-US" sz="1000" b="0" dirty="0" smtClean="0">
                          <a:solidFill>
                            <a:schemeClr val="bg1">
                              <a:lumMod val="50000"/>
                            </a:schemeClr>
                          </a:solidFill>
                          <a:effectLst/>
                        </a:rPr>
                        <a:t/>
                      </a:r>
                      <a:br>
                        <a:rPr lang="en-US" sz="1000" b="0" dirty="0" smtClean="0">
                          <a:solidFill>
                            <a:schemeClr val="bg1">
                              <a:lumMod val="50000"/>
                            </a:schemeClr>
                          </a:solidFill>
                          <a:effectLst/>
                        </a:rPr>
                      </a:br>
                      <a:r>
                        <a:rPr lang="en-US" sz="1000" b="0" i="0" u="none" strike="noStrike" cap="none" dirty="0" smtClean="0">
                          <a:solidFill>
                            <a:schemeClr val="bg1">
                              <a:lumMod val="50000"/>
                            </a:schemeClr>
                          </a:solidFill>
                          <a:effectLst/>
                          <a:latin typeface="+mn-lt"/>
                          <a:ea typeface="+mn-ea"/>
                          <a:cs typeface="+mn-cs"/>
                          <a:sym typeface="Arial"/>
                        </a:rPr>
                        <a:t>  </a:t>
                      </a:r>
                      <a:r>
                        <a:rPr lang="en-US" sz="1000" dirty="0" smtClean="0"/>
                        <a:t/>
                      </a:r>
                      <a:br>
                        <a:rPr lang="en-US" sz="1000" dirty="0" smtClean="0"/>
                      </a:br>
                      <a:endParaRPr lang="en-US" sz="1000" dirty="0">
                        <a:solidFill>
                          <a:schemeClr val="bg1">
                            <a:lumMod val="50000"/>
                          </a:schemeClr>
                        </a:solidFill>
                      </a:endParaRPr>
                    </a:p>
                  </a:txBody>
                  <a:tcPr marL="63500" marR="63500" marT="63500" marB="63500">
                    <a:lnL>
                      <a:noFill/>
                    </a:lnL>
                    <a:lnR>
                      <a:noFill/>
                    </a:lnR>
                    <a:lnT>
                      <a:noFill/>
                    </a:lnT>
                    <a:lnB>
                      <a:noFill/>
                    </a:lnB>
                  </a:tcPr>
                </a:tc>
                <a:tc>
                  <a:txBody>
                    <a:bodyPr/>
                    <a:lstStyle/>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p>
                      <a:pPr rtl="0" fontAlgn="t">
                        <a:spcBef>
                          <a:spcPts val="0"/>
                        </a:spcBef>
                        <a:spcAft>
                          <a:spcPts val="0"/>
                        </a:spcAft>
                      </a:pPr>
                      <a:endParaRPr lang="en-US" sz="1000" dirty="0" smtClean="0">
                        <a:solidFill>
                          <a:schemeClr val="bg1">
                            <a:lumMod val="50000"/>
                          </a:schemeClr>
                        </a:solidFill>
                      </a:endParaRPr>
                    </a:p>
                  </a:txBody>
                  <a:tcPr marL="63500" marR="63500" marT="63500" marB="63500">
                    <a:lnL>
                      <a:noFill/>
                    </a:lnL>
                    <a:lnR>
                      <a:noFill/>
                    </a:lnR>
                    <a:lnT>
                      <a:noFill/>
                    </a:lnT>
                    <a:lnB>
                      <a:noFill/>
                    </a:lnB>
                  </a:tcPr>
                </a:tc>
              </a:tr>
            </a:tbl>
          </a:graphicData>
        </a:graphic>
      </p:graphicFrame>
      <p:sp>
        <p:nvSpPr>
          <p:cNvPr id="1024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26930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a:t>
            </a:r>
            <a:r>
              <a:rPr lang="en-US" sz="2800" b="1" dirty="0" smtClean="0">
                <a:solidFill>
                  <a:srgbClr val="595A5D"/>
                </a:solidFill>
                <a:latin typeface="+mj-lt"/>
              </a:rPr>
              <a:t>II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18</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1175651576"/>
              </p:ext>
            </p:extLst>
          </p:nvPr>
        </p:nvGraphicFramePr>
        <p:xfrm>
          <a:off x="3979333" y="692150"/>
          <a:ext cx="5164667" cy="4384775"/>
        </p:xfrm>
        <a:graphic>
          <a:graphicData uri="http://schemas.openxmlformats.org/drawingml/2006/table">
            <a:tbl>
              <a:tblPr/>
              <a:tblGrid>
                <a:gridCol w="3152987"/>
                <a:gridCol w="2011680"/>
              </a:tblGrid>
              <a:tr h="2483592">
                <a:tc>
                  <a:txBody>
                    <a:bodyPr/>
                    <a:lstStyle/>
                    <a:p>
                      <a:pPr rtl="0"/>
                      <a:r>
                        <a:rPr lang="en-US" sz="1200" b="0" i="0" u="none" strike="noStrike" cap="none" dirty="0" err="1" smtClean="0">
                          <a:solidFill>
                            <a:schemeClr val="bg1">
                              <a:lumMod val="50000"/>
                            </a:schemeClr>
                          </a:solidFill>
                          <a:effectLst/>
                          <a:latin typeface="+mn-lt"/>
                          <a:ea typeface="+mn-ea"/>
                          <a:cs typeface="+mn-cs"/>
                          <a:sym typeface="Arial"/>
                        </a:rPr>
                        <a:t>def</a:t>
                      </a:r>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opt_parse</a:t>
                      </a:r>
                      <a:r>
                        <a:rPr lang="en-US" sz="1200" b="0" i="0" u="none" strike="noStrike" cap="none" dirty="0" smtClean="0">
                          <a:solidFill>
                            <a:schemeClr val="bg1">
                              <a:lumMod val="50000"/>
                            </a:schemeClr>
                          </a:solidFill>
                          <a:effectLst/>
                          <a:latin typeface="+mn-lt"/>
                          <a:ea typeface="+mn-ea"/>
                          <a:cs typeface="+mn-cs"/>
                          <a:sym typeface="Arial"/>
                        </a:rPr>
                        <a:t>():</a:t>
                      </a:r>
                      <a:endParaRPr lang="en-US" sz="1200" b="0" dirty="0" smtClean="0">
                        <a:solidFill>
                          <a:schemeClr val="bg1">
                            <a:lumMod val="50000"/>
                          </a:schemeClr>
                        </a:solidFill>
                        <a:effectLst/>
                      </a:endParaRPr>
                    </a:p>
                    <a:p>
                      <a:pPr rtl="0"/>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baseline="0" dirty="0" smtClean="0">
                          <a:solidFill>
                            <a:schemeClr val="bg1">
                              <a:lumMod val="50000"/>
                            </a:schemeClr>
                          </a:solidFill>
                          <a:effectLst/>
                          <a:latin typeface="+mn-lt"/>
                          <a:ea typeface="+mn-ea"/>
                          <a:cs typeface="+mn-cs"/>
                          <a:sym typeface="Arial"/>
                        </a:rPr>
                        <a:t>      parser = </a:t>
                      </a:r>
                      <a:r>
                        <a:rPr lang="en-US" sz="1200" b="0" i="0" u="none" strike="noStrike" cap="none" baseline="0" dirty="0" err="1" smtClean="0">
                          <a:solidFill>
                            <a:schemeClr val="bg1">
                              <a:lumMod val="50000"/>
                            </a:schemeClr>
                          </a:solidFill>
                          <a:effectLst/>
                          <a:latin typeface="+mn-lt"/>
                          <a:ea typeface="+mn-ea"/>
                          <a:cs typeface="+mn-cs"/>
                          <a:sym typeface="Arial"/>
                        </a:rPr>
                        <a:t>argparse.ArgumentParser</a:t>
                      </a:r>
                      <a:r>
                        <a:rPr lang="en-US" sz="1200" b="0" i="0" u="none" strike="noStrike" cap="none" baseline="0" dirty="0" smtClean="0">
                          <a:solidFill>
                            <a:schemeClr val="bg1">
                              <a:lumMod val="50000"/>
                            </a:schemeClr>
                          </a:solidFill>
                          <a:effectLst/>
                          <a:latin typeface="+mn-lt"/>
                          <a:ea typeface="+mn-ea"/>
                          <a:cs typeface="+mn-cs"/>
                          <a:sym typeface="Arial"/>
                        </a:rPr>
                        <a:t>()</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baseline="0" dirty="0" err="1" smtClean="0">
                          <a:solidFill>
                            <a:schemeClr val="bg1">
                              <a:lumMod val="50000"/>
                            </a:schemeClr>
                          </a:solidFill>
                          <a:effectLst/>
                          <a:latin typeface="+mn-lt"/>
                          <a:ea typeface="+mn-ea"/>
                          <a:cs typeface="+mn-cs"/>
                          <a:sym typeface="Arial"/>
                        </a:rPr>
                        <a:t>parser.add_argument</a:t>
                      </a:r>
                      <a:r>
                        <a:rPr lang="en-US" sz="1200" b="0" i="0" u="none" strike="noStrike" cap="none" baseline="0" dirty="0" smtClean="0">
                          <a:solidFill>
                            <a:schemeClr val="bg1">
                              <a:lumMod val="50000"/>
                            </a:schemeClr>
                          </a:solidFill>
                          <a:effectLst/>
                          <a:latin typeface="+mn-lt"/>
                          <a:ea typeface="+mn-ea"/>
                          <a:cs typeface="+mn-cs"/>
                          <a:sym typeface="Arial"/>
                        </a:rPr>
                        <a:t>(‘-c’,            </a:t>
                      </a:r>
                    </a:p>
                    <a:p>
                      <a:pPr rtl="0"/>
                      <a:r>
                        <a:rPr lang="en-US" sz="1200" b="0" i="0" u="none" strike="noStrike" cap="none" baseline="0" dirty="0" smtClean="0">
                          <a:solidFill>
                            <a:schemeClr val="bg1">
                              <a:lumMod val="50000"/>
                            </a:schemeClr>
                          </a:solidFill>
                          <a:effectLst/>
                          <a:latin typeface="+mn-lt"/>
                          <a:ea typeface="+mn-ea"/>
                          <a:cs typeface="+mn-cs"/>
                          <a:sym typeface="Arial"/>
                        </a:rPr>
                        <a:t>                 action=‘</a:t>
                      </a:r>
                      <a:r>
                        <a:rPr lang="en-US" sz="1200" b="0" i="0" u="none" strike="noStrike" cap="none" baseline="0" dirty="0" err="1" smtClean="0">
                          <a:solidFill>
                            <a:schemeClr val="bg1">
                              <a:lumMod val="50000"/>
                            </a:schemeClr>
                          </a:solidFill>
                          <a:effectLst/>
                          <a:latin typeface="+mn-lt"/>
                          <a:ea typeface="+mn-ea"/>
                          <a:cs typeface="+mn-cs"/>
                          <a:sym typeface="Arial"/>
                        </a:rPr>
                        <a:t>store_true</a:t>
                      </a:r>
                      <a:r>
                        <a:rPr lang="en-US" sz="1200" b="0" i="0" u="none" strike="noStrike" cap="none" baseline="0" dirty="0" smtClean="0">
                          <a:solidFill>
                            <a:schemeClr val="bg1">
                              <a:lumMod val="50000"/>
                            </a:schemeClr>
                          </a:solidFill>
                          <a:effectLst/>
                          <a:latin typeface="+mn-lt"/>
                          <a:ea typeface="+mn-ea"/>
                          <a:cs typeface="+mn-cs"/>
                          <a:sym typeface="Arial"/>
                        </a:rPr>
                        <a:t>’,</a:t>
                      </a:r>
                    </a:p>
                    <a:p>
                      <a:pPr rtl="0"/>
                      <a:r>
                        <a:rPr lang="en-US" sz="1200" b="0" i="0" u="none" strike="noStrike" cap="none" baseline="0" dirty="0" smtClean="0">
                          <a:solidFill>
                            <a:schemeClr val="bg1">
                              <a:lumMod val="50000"/>
                            </a:schemeClr>
                          </a:solidFill>
                          <a:effectLst/>
                          <a:latin typeface="+mn-lt"/>
                          <a:ea typeface="+mn-ea"/>
                          <a:cs typeface="+mn-cs"/>
                          <a:sym typeface="Arial"/>
                        </a:rPr>
                        <a:t>                 help=‘clear the display on exit’)</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baseline="0" dirty="0" err="1" smtClean="0">
                          <a:solidFill>
                            <a:schemeClr val="bg1">
                              <a:lumMod val="50000"/>
                            </a:schemeClr>
                          </a:solidFill>
                          <a:effectLst/>
                          <a:latin typeface="+mn-lt"/>
                          <a:ea typeface="+mn-ea"/>
                          <a:cs typeface="+mn-cs"/>
                          <a:sym typeface="Arial"/>
                        </a:rPr>
                        <a:t>args</a:t>
                      </a:r>
                      <a:r>
                        <a:rPr lang="en-US" sz="1200" b="0" i="0" u="none" strike="noStrike" cap="none" baseline="0" dirty="0" smtClean="0">
                          <a:solidFill>
                            <a:schemeClr val="bg1">
                              <a:lumMod val="50000"/>
                            </a:schemeClr>
                          </a:solidFill>
                          <a:effectLst/>
                          <a:latin typeface="+mn-lt"/>
                          <a:ea typeface="+mn-ea"/>
                          <a:cs typeface="+mn-cs"/>
                          <a:sym typeface="Arial"/>
                        </a:rPr>
                        <a:t> = </a:t>
                      </a:r>
                      <a:r>
                        <a:rPr lang="en-US" sz="1200" b="0" i="0" u="none" strike="noStrike" cap="none" baseline="0" dirty="0" err="1" smtClean="0">
                          <a:solidFill>
                            <a:schemeClr val="bg1">
                              <a:lumMod val="50000"/>
                            </a:schemeClr>
                          </a:solidFill>
                          <a:effectLst/>
                          <a:latin typeface="+mn-lt"/>
                          <a:ea typeface="+mn-ea"/>
                          <a:cs typeface="+mn-cs"/>
                          <a:sym typeface="Arial"/>
                        </a:rPr>
                        <a:t>parser.parse_args</a:t>
                      </a:r>
                      <a:r>
                        <a:rPr lang="en-US" sz="1200" b="0" i="0" u="none" strike="noStrike" cap="none" baseline="0" dirty="0" smtClean="0">
                          <a:solidFill>
                            <a:schemeClr val="bg1">
                              <a:lumMod val="50000"/>
                            </a:schemeClr>
                          </a:solidFill>
                          <a:effectLst/>
                          <a:latin typeface="+mn-lt"/>
                          <a:ea typeface="+mn-ea"/>
                          <a:cs typeface="+mn-cs"/>
                          <a:sym typeface="Arial"/>
                        </a:rPr>
                        <a:t>()</a:t>
                      </a:r>
                    </a:p>
                    <a:p>
                      <a:pPr rtl="0"/>
                      <a:r>
                        <a:rPr lang="en-US" sz="1200" b="0" i="0" u="none" strike="noStrike" cap="none" baseline="0" dirty="0" smtClean="0">
                          <a:solidFill>
                            <a:schemeClr val="bg1">
                              <a:lumMod val="50000"/>
                            </a:schemeClr>
                          </a:solidFill>
                          <a:effectLst/>
                          <a:latin typeface="+mn-lt"/>
                          <a:ea typeface="+mn-ea"/>
                          <a:cs typeface="+mn-cs"/>
                          <a:sym typeface="Arial"/>
                        </a:rPr>
                        <a:t>       if  </a:t>
                      </a:r>
                      <a:r>
                        <a:rPr lang="en-US" sz="1200" b="0" i="0" u="none" strike="noStrike" cap="none" baseline="0" dirty="0" err="1" smtClean="0">
                          <a:solidFill>
                            <a:schemeClr val="bg1">
                              <a:lumMod val="50000"/>
                            </a:schemeClr>
                          </a:solidFill>
                          <a:effectLst/>
                          <a:latin typeface="+mn-lt"/>
                          <a:ea typeface="+mn-ea"/>
                          <a:cs typeface="+mn-cs"/>
                          <a:sym typeface="Arial"/>
                        </a:rPr>
                        <a:t>args.c</a:t>
                      </a:r>
                      <a:r>
                        <a:rPr lang="en-US" sz="1200" b="0" i="0" u="none" strike="noStrike" cap="none" baseline="0" dirty="0" smtClean="0">
                          <a:solidFill>
                            <a:schemeClr val="bg1">
                              <a:lumMod val="50000"/>
                            </a:schemeClr>
                          </a:solidFill>
                          <a:effectLst/>
                          <a:latin typeface="+mn-lt"/>
                          <a:ea typeface="+mn-ea"/>
                          <a:cs typeface="+mn-cs"/>
                          <a:sym typeface="Arial"/>
                        </a:rPr>
                        <a:t>:</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baseline="0" dirty="0" err="1" smtClean="0">
                          <a:solidFill>
                            <a:schemeClr val="bg1">
                              <a:lumMod val="50000"/>
                            </a:schemeClr>
                          </a:solidFill>
                          <a:effectLst/>
                          <a:latin typeface="+mn-lt"/>
                          <a:ea typeface="+mn-ea"/>
                          <a:cs typeface="+mn-cs"/>
                          <a:sym typeface="Arial"/>
                        </a:rPr>
                        <a:t>signal.signal</a:t>
                      </a:r>
                      <a:r>
                        <a:rPr lang="en-US" sz="1200" b="0" i="0" u="none" strike="noStrike" cap="none" baseline="0" dirty="0" smtClean="0">
                          <a:solidFill>
                            <a:schemeClr val="bg1">
                              <a:lumMod val="50000"/>
                            </a:schemeClr>
                          </a:solidFill>
                          <a:effectLst/>
                          <a:latin typeface="+mn-lt"/>
                          <a:ea typeface="+mn-ea"/>
                          <a:cs typeface="+mn-cs"/>
                          <a:sym typeface="Arial"/>
                        </a:rPr>
                        <a:t>(</a:t>
                      </a:r>
                      <a:r>
                        <a:rPr lang="en-US" sz="1200" b="0" i="0" u="none" strike="noStrike" cap="none" baseline="0" dirty="0" err="1" smtClean="0">
                          <a:solidFill>
                            <a:schemeClr val="bg1">
                              <a:lumMod val="50000"/>
                            </a:schemeClr>
                          </a:solidFill>
                          <a:effectLst/>
                          <a:latin typeface="+mn-lt"/>
                          <a:ea typeface="+mn-ea"/>
                          <a:cs typeface="+mn-cs"/>
                          <a:sym typeface="Arial"/>
                        </a:rPr>
                        <a:t>signal.SIGHT</a:t>
                      </a:r>
                      <a:r>
                        <a:rPr lang="en-US" sz="1200" b="0" i="0" u="none" strike="noStrike" cap="none" baseline="0" dirty="0" smtClean="0">
                          <a:solidFill>
                            <a:schemeClr val="bg1">
                              <a:lumMod val="50000"/>
                            </a:schemeClr>
                          </a:solidFill>
                          <a:effectLst/>
                          <a:latin typeface="+mn-lt"/>
                          <a:ea typeface="+mn-ea"/>
                          <a:cs typeface="+mn-cs"/>
                          <a:sym typeface="Arial"/>
                        </a:rPr>
                        <a:t>,  </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baseline="0" dirty="0" err="1" smtClean="0">
                          <a:solidFill>
                            <a:schemeClr val="bg1">
                              <a:lumMod val="50000"/>
                            </a:schemeClr>
                          </a:solidFill>
                          <a:effectLst/>
                          <a:latin typeface="+mn-lt"/>
                          <a:ea typeface="+mn-ea"/>
                          <a:cs typeface="+mn-cs"/>
                          <a:sym typeface="Arial"/>
                        </a:rPr>
                        <a:t>signal_handler</a:t>
                      </a:r>
                      <a:r>
                        <a:rPr lang="en-US" sz="1200" b="0" i="0" u="none" strike="noStrike" cap="none" baseline="0" dirty="0" smtClean="0">
                          <a:solidFill>
                            <a:schemeClr val="bg1">
                              <a:lumMod val="50000"/>
                            </a:schemeClr>
                          </a:solidFill>
                          <a:effectLst/>
                          <a:latin typeface="+mn-lt"/>
                          <a:ea typeface="+mn-ea"/>
                          <a:cs typeface="+mn-cs"/>
                          <a:sym typeface="Arial"/>
                        </a:rPr>
                        <a:t>)</a:t>
                      </a:r>
                    </a:p>
                    <a:p>
                      <a:pPr rtl="0"/>
                      <a:endParaRPr lang="en-US" sz="1200" dirty="0" smtClean="0">
                        <a:solidFill>
                          <a:schemeClr val="bg1">
                            <a:lumMod val="50000"/>
                          </a:schemeClr>
                        </a:solidFill>
                        <a:sym typeface="Arial"/>
                      </a:endParaRPr>
                    </a:p>
                    <a:p>
                      <a:pPr rtl="0"/>
                      <a:r>
                        <a:rPr lang="en-US" sz="1200" dirty="0" err="1" smtClean="0">
                          <a:solidFill>
                            <a:schemeClr val="bg1">
                              <a:lumMod val="50000"/>
                            </a:schemeClr>
                          </a:solidFill>
                          <a:sym typeface="Arial"/>
                        </a:rPr>
                        <a:t>def</a:t>
                      </a:r>
                      <a:r>
                        <a:rPr lang="en-US" sz="1200" dirty="0" smtClean="0">
                          <a:solidFill>
                            <a:schemeClr val="bg1">
                              <a:lumMod val="50000"/>
                            </a:schemeClr>
                          </a:solidFill>
                          <a:sym typeface="Arial"/>
                        </a:rPr>
                        <a:t> </a:t>
                      </a:r>
                      <a:r>
                        <a:rPr lang="en-US" sz="1200" dirty="0" err="1" smtClean="0">
                          <a:solidFill>
                            <a:schemeClr val="bg1">
                              <a:lumMod val="50000"/>
                            </a:schemeClr>
                          </a:solidFill>
                          <a:sym typeface="Arial"/>
                        </a:rPr>
                        <a:t>colorWipe</a:t>
                      </a:r>
                      <a:r>
                        <a:rPr lang="en-US" sz="1200" dirty="0" smtClean="0">
                          <a:solidFill>
                            <a:schemeClr val="bg1">
                              <a:lumMod val="50000"/>
                            </a:schemeClr>
                          </a:solidFill>
                          <a:sym typeface="Arial"/>
                        </a:rPr>
                        <a:t>(strip, color, </a:t>
                      </a:r>
                      <a:r>
                        <a:rPr lang="en-US" sz="1200" dirty="0" err="1" smtClean="0">
                          <a:solidFill>
                            <a:schemeClr val="bg1">
                              <a:lumMod val="50000"/>
                            </a:schemeClr>
                          </a:solidFill>
                          <a:sym typeface="Arial"/>
                        </a:rPr>
                        <a:t>wait_ms</a:t>
                      </a:r>
                      <a:r>
                        <a:rPr lang="en-US" sz="1200" dirty="0" smtClean="0">
                          <a:solidFill>
                            <a:schemeClr val="bg1">
                              <a:lumMod val="50000"/>
                            </a:schemeClr>
                          </a:solidFill>
                          <a:sym typeface="Arial"/>
                        </a:rPr>
                        <a:t>=50):</a:t>
                      </a:r>
                    </a:p>
                    <a:p>
                      <a:pPr rtl="0"/>
                      <a:r>
                        <a:rPr lang="en-US" sz="1200" dirty="0" smtClean="0">
                          <a:solidFill>
                            <a:schemeClr val="bg1">
                              <a:lumMod val="50000"/>
                            </a:schemeClr>
                          </a:solidFill>
                          <a:sym typeface="Arial"/>
                        </a:rPr>
                        <a:t>      for i in range(</a:t>
                      </a:r>
                      <a:r>
                        <a:rPr lang="en-US" sz="1200" dirty="0" err="1" smtClean="0">
                          <a:solidFill>
                            <a:schemeClr val="bg1">
                              <a:lumMod val="50000"/>
                            </a:schemeClr>
                          </a:solidFill>
                          <a:sym typeface="Arial"/>
                        </a:rPr>
                        <a:t>strip.numPixels</a:t>
                      </a:r>
                      <a:r>
                        <a:rPr lang="en-US" sz="1200" dirty="0" smtClean="0">
                          <a:solidFill>
                            <a:schemeClr val="bg1">
                              <a:lumMod val="50000"/>
                            </a:schemeClr>
                          </a:solidFill>
                          <a:sym typeface="Arial"/>
                        </a:rPr>
                        <a:t>()):</a:t>
                      </a:r>
                    </a:p>
                    <a:p>
                      <a:pPr rtl="0"/>
                      <a:r>
                        <a:rPr lang="en-US" sz="1200" baseline="0" dirty="0" smtClean="0">
                          <a:solidFill>
                            <a:schemeClr val="bg1">
                              <a:lumMod val="50000"/>
                            </a:schemeClr>
                          </a:solidFill>
                          <a:sym typeface="Arial"/>
                        </a:rPr>
                        <a:t>           </a:t>
                      </a:r>
                      <a:r>
                        <a:rPr lang="en-US" sz="1200" baseline="0" dirty="0" err="1" smtClean="0">
                          <a:solidFill>
                            <a:schemeClr val="bg1">
                              <a:lumMod val="50000"/>
                            </a:schemeClr>
                          </a:solidFill>
                          <a:sym typeface="Arial"/>
                        </a:rPr>
                        <a:t>strip.setPixelColor</a:t>
                      </a:r>
                      <a:r>
                        <a:rPr lang="en-US" sz="1200" baseline="0" dirty="0" smtClean="0">
                          <a:solidFill>
                            <a:schemeClr val="bg1">
                              <a:lumMod val="50000"/>
                            </a:schemeClr>
                          </a:solidFill>
                          <a:sym typeface="Arial"/>
                        </a:rPr>
                        <a:t>(I, color)</a:t>
                      </a:r>
                    </a:p>
                    <a:p>
                      <a:pPr rtl="0"/>
                      <a:r>
                        <a:rPr lang="en-US" sz="1200" baseline="0" dirty="0" smtClean="0">
                          <a:solidFill>
                            <a:schemeClr val="bg1">
                              <a:lumMod val="50000"/>
                            </a:schemeClr>
                          </a:solidFill>
                          <a:sym typeface="Arial"/>
                        </a:rPr>
                        <a:t>           </a:t>
                      </a:r>
                      <a:r>
                        <a:rPr lang="en-US" sz="1200" baseline="0" dirty="0" err="1" smtClean="0">
                          <a:solidFill>
                            <a:schemeClr val="bg1">
                              <a:lumMod val="50000"/>
                            </a:schemeClr>
                          </a:solidFill>
                          <a:sym typeface="Arial"/>
                        </a:rPr>
                        <a:t>strip.show</a:t>
                      </a:r>
                      <a:r>
                        <a:rPr lang="en-US" sz="1200" baseline="0" dirty="0" smtClean="0">
                          <a:solidFill>
                            <a:schemeClr val="bg1">
                              <a:lumMod val="50000"/>
                            </a:schemeClr>
                          </a:solidFill>
                          <a:sym typeface="Arial"/>
                        </a:rPr>
                        <a:t>()</a:t>
                      </a:r>
                    </a:p>
                    <a:p>
                      <a:pPr rtl="0"/>
                      <a:r>
                        <a:rPr lang="en-US" sz="1200" baseline="0" dirty="0" smtClean="0">
                          <a:solidFill>
                            <a:schemeClr val="bg1">
                              <a:lumMod val="50000"/>
                            </a:schemeClr>
                          </a:solidFill>
                          <a:sym typeface="Arial"/>
                        </a:rPr>
                        <a:t>           </a:t>
                      </a:r>
                      <a:r>
                        <a:rPr lang="en-US" sz="1200" baseline="0" dirty="0" err="1" smtClean="0">
                          <a:solidFill>
                            <a:schemeClr val="bg1">
                              <a:lumMod val="50000"/>
                            </a:schemeClr>
                          </a:solidFill>
                          <a:sym typeface="Arial"/>
                        </a:rPr>
                        <a:t>time.sleep</a:t>
                      </a:r>
                      <a:r>
                        <a:rPr lang="en-US" sz="1200" baseline="0" dirty="0" smtClean="0">
                          <a:solidFill>
                            <a:schemeClr val="bg1">
                              <a:lumMod val="50000"/>
                            </a:schemeClr>
                          </a:solidFill>
                          <a:sym typeface="Arial"/>
                        </a:rPr>
                        <a:t>(</a:t>
                      </a:r>
                      <a:r>
                        <a:rPr lang="en-US" sz="1200" baseline="0" dirty="0" err="1" smtClean="0">
                          <a:solidFill>
                            <a:schemeClr val="bg1">
                              <a:lumMod val="50000"/>
                            </a:schemeClr>
                          </a:solidFill>
                          <a:sym typeface="Arial"/>
                        </a:rPr>
                        <a:t>wait_ms</a:t>
                      </a:r>
                      <a:r>
                        <a:rPr lang="en-US" sz="1200" baseline="0" dirty="0" smtClean="0">
                          <a:solidFill>
                            <a:schemeClr val="bg1">
                              <a:lumMod val="50000"/>
                            </a:schemeClr>
                          </a:solidFill>
                          <a:sym typeface="Arial"/>
                        </a:rPr>
                        <a:t>/1000.0)</a:t>
                      </a:r>
                    </a:p>
                    <a:p>
                      <a:pPr rtl="0"/>
                      <a:endParaRPr lang="en-US" sz="1000" baseline="0" dirty="0" smtClean="0">
                        <a:solidFill>
                          <a:schemeClr val="bg1">
                            <a:lumMod val="50000"/>
                          </a:schemeClr>
                        </a:solidFill>
                        <a:sym typeface="Arial"/>
                      </a:endParaRPr>
                    </a:p>
                    <a:p>
                      <a:pPr rtl="0"/>
                      <a:endParaRPr lang="en-US" sz="1000" dirty="0" smtClean="0">
                        <a:solidFill>
                          <a:schemeClr val="bg1">
                            <a:lumMod val="50000"/>
                          </a:schemeClr>
                        </a:solidFill>
                        <a:sym typeface="Arial"/>
                      </a:endParaRPr>
                    </a:p>
                    <a:p>
                      <a:pPr rtl="0"/>
                      <a:endParaRPr lang="en-US" sz="1000" b="0" i="0" u="none" strike="noStrike" cap="none" dirty="0" smtClean="0">
                        <a:solidFill>
                          <a:schemeClr val="bg1">
                            <a:lumMod val="50000"/>
                          </a:schemeClr>
                        </a:solidFill>
                        <a:effectLst/>
                        <a:latin typeface="+mn-lt"/>
                        <a:ea typeface="+mn-ea"/>
                        <a:cs typeface="+mn-cs"/>
                        <a:sym typeface="Arial"/>
                      </a:endParaRPr>
                    </a:p>
                    <a:p>
                      <a:pPr rtl="0"/>
                      <a:endParaRPr lang="en-US" sz="1000" b="0" i="0" u="none" strike="noStrike" cap="none" dirty="0" smtClean="0">
                        <a:solidFill>
                          <a:schemeClr val="bg1">
                            <a:lumMod val="50000"/>
                          </a:schemeClr>
                        </a:solidFill>
                        <a:effectLst/>
                        <a:latin typeface="+mn-lt"/>
                        <a:ea typeface="+mn-ea"/>
                        <a:cs typeface="+mn-cs"/>
                        <a:sym typeface="Arial"/>
                      </a:endParaRPr>
                    </a:p>
                    <a:p>
                      <a:r>
                        <a:rPr lang="en-US" sz="1000" b="0" i="0" u="none" strike="noStrike" cap="none" dirty="0" smtClean="0">
                          <a:solidFill>
                            <a:schemeClr val="bg1">
                              <a:lumMod val="50000"/>
                            </a:schemeClr>
                          </a:solidFill>
                          <a:effectLst/>
                          <a:latin typeface="+mn-lt"/>
                          <a:ea typeface="+mn-ea"/>
                          <a:cs typeface="+mn-cs"/>
                          <a:sym typeface="Arial"/>
                        </a:rPr>
                        <a:t>     </a:t>
                      </a:r>
                      <a:endParaRPr lang="en-US" sz="1000" dirty="0">
                        <a:solidFill>
                          <a:schemeClr val="bg1">
                            <a:lumMod val="50000"/>
                          </a:schemeClr>
                        </a:solidFill>
                      </a:endParaRPr>
                    </a:p>
                  </a:txBody>
                  <a:tcPr marL="63500" marR="63500" marT="63500" marB="63500">
                    <a:lnL>
                      <a:noFill/>
                    </a:lnL>
                    <a:lnR>
                      <a:noFill/>
                    </a:lnR>
                    <a:lnT>
                      <a:noFill/>
                    </a:lnT>
                    <a:lnB>
                      <a:noFill/>
                    </a:lnB>
                  </a:tcPr>
                </a:tc>
                <a:tc>
                  <a:txBody>
                    <a:bodyPr/>
                    <a:lstStyle/>
                    <a:p>
                      <a:r>
                        <a:rPr lang="en-US" sz="1000" dirty="0" smtClean="0">
                          <a:solidFill>
                            <a:schemeClr val="bg1">
                              <a:lumMod val="50000"/>
                            </a:schemeClr>
                          </a:solidFill>
                        </a:rPr>
                        <a:t/>
                      </a:r>
                      <a:br>
                        <a:rPr lang="en-US" sz="1000" dirty="0" smtClean="0">
                          <a:solidFill>
                            <a:schemeClr val="bg1">
                              <a:lumMod val="50000"/>
                            </a:schemeClr>
                          </a:solidFill>
                        </a:rPr>
                      </a:br>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r>
                        <a:rPr lang="en-US" sz="1200" dirty="0" smtClean="0">
                          <a:solidFill>
                            <a:schemeClr val="bg1">
                              <a:lumMod val="50000"/>
                            </a:schemeClr>
                          </a:solidFill>
                        </a:rPr>
                        <a:t>#define functions which animate LEDS in various ways</a:t>
                      </a:r>
                    </a:p>
                    <a:p>
                      <a:r>
                        <a:rPr lang="en-US" sz="1200" dirty="0" smtClean="0">
                          <a:solidFill>
                            <a:schemeClr val="bg1">
                              <a:lumMod val="50000"/>
                            </a:schemeClr>
                          </a:solidFill>
                        </a:rPr>
                        <a:t># wipe color across display a pixel at a time</a:t>
                      </a:r>
                    </a:p>
                    <a:p>
                      <a:endParaRPr lang="en-US" sz="1000" dirty="0">
                        <a:solidFill>
                          <a:schemeClr val="bg1">
                            <a:lumMod val="50000"/>
                          </a:schemeClr>
                        </a:solidFill>
                      </a:endParaRPr>
                    </a:p>
                  </a:txBody>
                  <a:tcPr marL="63500" marR="63500" marT="63500" marB="63500">
                    <a:lnL>
                      <a:noFill/>
                    </a:lnL>
                    <a:lnR>
                      <a:noFill/>
                    </a:lnR>
                    <a:lnT>
                      <a:noFill/>
                    </a:lnT>
                    <a:lnB>
                      <a:noFill/>
                    </a:lnB>
                  </a:tcPr>
                </a:tc>
              </a:tr>
              <a:tr h="752575">
                <a:tc>
                  <a:txBody>
                    <a:bodyPr/>
                    <a:lstStyle/>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bl>
          </a:graphicData>
        </a:graphic>
      </p:graphicFrame>
      <p:sp>
        <p:nvSpPr>
          <p:cNvPr id="81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a:t>
            </a:r>
            <a:r>
              <a:rPr lang="en-US" sz="2800" b="1" dirty="0" smtClean="0">
                <a:solidFill>
                  <a:srgbClr val="595A5D"/>
                </a:solidFill>
                <a:latin typeface="+mj-lt"/>
              </a:rPr>
              <a:t>II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19</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899422133"/>
              </p:ext>
            </p:extLst>
          </p:nvPr>
        </p:nvGraphicFramePr>
        <p:xfrm>
          <a:off x="3979333" y="692150"/>
          <a:ext cx="5164667" cy="4232375"/>
        </p:xfrm>
        <a:graphic>
          <a:graphicData uri="http://schemas.openxmlformats.org/drawingml/2006/table">
            <a:tbl>
              <a:tblPr/>
              <a:tblGrid>
                <a:gridCol w="3307732"/>
                <a:gridCol w="1856935"/>
              </a:tblGrid>
              <a:tr h="2483592">
                <a:tc>
                  <a:txBody>
                    <a:bodyPr/>
                    <a:lstStyle/>
                    <a:p>
                      <a:pPr rtl="0"/>
                      <a:r>
                        <a:rPr lang="en-US" sz="1200" b="0" i="0" u="none" strike="noStrike" cap="none" dirty="0" err="1" smtClean="0">
                          <a:solidFill>
                            <a:schemeClr val="bg1">
                              <a:lumMod val="50000"/>
                            </a:schemeClr>
                          </a:solidFill>
                          <a:effectLst/>
                          <a:latin typeface="+mn-lt"/>
                          <a:ea typeface="+mn-ea"/>
                          <a:cs typeface="+mn-cs"/>
                          <a:sym typeface="Arial"/>
                        </a:rPr>
                        <a:t>def</a:t>
                      </a:r>
                      <a:r>
                        <a:rPr lang="en-US" sz="1200" b="0" i="0" u="none" strike="noStrike" cap="none" dirty="0" smtClean="0">
                          <a:solidFill>
                            <a:schemeClr val="bg1">
                              <a:lumMod val="50000"/>
                            </a:schemeClr>
                          </a:solidFill>
                          <a:effectLst/>
                          <a:latin typeface="+mn-lt"/>
                          <a:ea typeface="+mn-ea"/>
                          <a:cs typeface="+mn-cs"/>
                          <a:sym typeface="Arial"/>
                        </a:rPr>
                        <a:t> wheel(</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dirty="0" smtClean="0">
                          <a:solidFill>
                            <a:schemeClr val="bg1">
                              <a:lumMod val="50000"/>
                            </a:schemeClr>
                          </a:solidFill>
                          <a:effectLst/>
                          <a:latin typeface="+mn-lt"/>
                          <a:ea typeface="+mn-ea"/>
                          <a:cs typeface="+mn-cs"/>
                          <a:sym typeface="Arial"/>
                        </a:rPr>
                        <a:t>if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&lt; 85:	</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dirty="0" smtClean="0">
                          <a:solidFill>
                            <a:schemeClr val="bg1">
                              <a:lumMod val="50000"/>
                            </a:schemeClr>
                          </a:solidFill>
                          <a:effectLst/>
                          <a:latin typeface="+mn-lt"/>
                          <a:ea typeface="+mn-ea"/>
                          <a:cs typeface="+mn-cs"/>
                          <a:sym typeface="Arial"/>
                        </a:rPr>
                        <a:t>return Color(</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 255 -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 0)</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elif</a:t>
                      </a:r>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&lt; 170:		</a:t>
                      </a:r>
                    </a:p>
                    <a:p>
                      <a:pPr rtl="0"/>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85		</a:t>
                      </a:r>
                    </a:p>
                    <a:p>
                      <a:pPr rtl="0"/>
                      <a:r>
                        <a:rPr lang="en-US" sz="1200" b="0" i="0" u="none" strike="noStrike" cap="none" dirty="0" smtClean="0">
                          <a:solidFill>
                            <a:schemeClr val="bg1">
                              <a:lumMod val="50000"/>
                            </a:schemeClr>
                          </a:solidFill>
                          <a:effectLst/>
                          <a:latin typeface="+mn-lt"/>
                          <a:ea typeface="+mn-ea"/>
                          <a:cs typeface="+mn-cs"/>
                          <a:sym typeface="Arial"/>
                        </a:rPr>
                        <a:t>            return Color(255 -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 0,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a:t>
                      </a:r>
                      <a:r>
                        <a:rPr lang="en-US" sz="1200" b="0" i="0" u="none" strike="noStrike" cap="none" baseline="0" dirty="0" smtClean="0">
                          <a:solidFill>
                            <a:schemeClr val="bg1">
                              <a:lumMod val="50000"/>
                            </a:schemeClr>
                          </a:solidFill>
                          <a:effectLst/>
                          <a:latin typeface="+mn-lt"/>
                          <a:ea typeface="+mn-ea"/>
                          <a:cs typeface="+mn-cs"/>
                          <a:sym typeface="Arial"/>
                        </a:rPr>
                        <a:t>     </a:t>
                      </a:r>
                    </a:p>
                    <a:p>
                      <a:pPr rtl="0"/>
                      <a:r>
                        <a:rPr lang="en-US" sz="1200" b="0" i="0" u="none" strike="noStrike" cap="none" baseline="0" dirty="0" smtClean="0">
                          <a:solidFill>
                            <a:schemeClr val="bg1">
                              <a:lumMod val="50000"/>
                            </a:schemeClr>
                          </a:solidFill>
                          <a:effectLst/>
                          <a:latin typeface="+mn-lt"/>
                          <a:ea typeface="+mn-ea"/>
                          <a:cs typeface="+mn-cs"/>
                          <a:sym typeface="Arial"/>
                        </a:rPr>
                        <a:t>      </a:t>
                      </a:r>
                      <a:r>
                        <a:rPr lang="en-US" sz="1200" b="0" i="0" u="none" strike="noStrike" cap="none" dirty="0" smtClean="0">
                          <a:solidFill>
                            <a:schemeClr val="bg1">
                              <a:lumMod val="50000"/>
                            </a:schemeClr>
                          </a:solidFill>
                          <a:effectLst/>
                          <a:latin typeface="+mn-lt"/>
                          <a:ea typeface="+mn-ea"/>
                          <a:cs typeface="+mn-cs"/>
                          <a:sym typeface="Arial"/>
                        </a:rPr>
                        <a:t>else:		</a:t>
                      </a:r>
                    </a:p>
                    <a:p>
                      <a:pPr rtl="0"/>
                      <a:r>
                        <a:rPr lang="en-US" sz="1200" b="0" i="0" u="none" strike="noStrike" cap="none" dirty="0" smtClean="0">
                          <a:solidFill>
                            <a:schemeClr val="bg1">
                              <a:lumMod val="50000"/>
                            </a:schemeClr>
                          </a:solidFill>
                          <a:effectLst/>
                          <a:latin typeface="+mn-lt"/>
                          <a:ea typeface="+mn-ea"/>
                          <a:cs typeface="+mn-cs"/>
                          <a:sym typeface="Arial"/>
                        </a:rPr>
                        <a:t>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170		</a:t>
                      </a:r>
                    </a:p>
                    <a:p>
                      <a:pPr rtl="0"/>
                      <a:r>
                        <a:rPr lang="en-US" sz="1200" b="0" i="0" u="none" strike="noStrike" cap="none" dirty="0" smtClean="0">
                          <a:solidFill>
                            <a:schemeClr val="bg1">
                              <a:lumMod val="50000"/>
                            </a:schemeClr>
                          </a:solidFill>
                          <a:effectLst/>
                          <a:latin typeface="+mn-lt"/>
                          <a:ea typeface="+mn-ea"/>
                          <a:cs typeface="+mn-cs"/>
                          <a:sym typeface="Arial"/>
                        </a:rPr>
                        <a:t>      return Color(0,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 255 - </a:t>
                      </a:r>
                      <a:r>
                        <a:rPr lang="en-US" sz="1200" b="0" i="0" u="none" strike="noStrike" cap="none" dirty="0" err="1" smtClean="0">
                          <a:solidFill>
                            <a:schemeClr val="bg1">
                              <a:lumMod val="50000"/>
                            </a:schemeClr>
                          </a:solidFill>
                          <a:effectLst/>
                          <a:latin typeface="+mn-lt"/>
                          <a:ea typeface="+mn-ea"/>
                          <a:cs typeface="+mn-cs"/>
                          <a:sym typeface="Arial"/>
                        </a:rPr>
                        <a:t>pos</a:t>
                      </a:r>
                      <a:r>
                        <a:rPr lang="en-US" sz="1200" b="0" i="0" u="none" strike="noStrike" cap="none" dirty="0" smtClean="0">
                          <a:solidFill>
                            <a:schemeClr val="bg1">
                              <a:lumMod val="50000"/>
                            </a:schemeClr>
                          </a:solidFill>
                          <a:effectLst/>
                          <a:latin typeface="+mn-lt"/>
                          <a:ea typeface="+mn-ea"/>
                          <a:cs typeface="+mn-cs"/>
                          <a:sym typeface="Arial"/>
                        </a:rPr>
                        <a:t> * 3)</a:t>
                      </a:r>
                      <a:endParaRPr lang="en-US" sz="1200" dirty="0" smtClean="0">
                        <a:solidFill>
                          <a:schemeClr val="bg1">
                            <a:lumMod val="50000"/>
                          </a:schemeClr>
                        </a:solidFill>
                        <a:sym typeface="Arial"/>
                      </a:endParaRPr>
                    </a:p>
                    <a:p>
                      <a:pPr rtl="0"/>
                      <a:endParaRPr lang="en-US" sz="1000" baseline="0" dirty="0" smtClean="0">
                        <a:solidFill>
                          <a:schemeClr val="bg1">
                            <a:lumMod val="50000"/>
                          </a:schemeClr>
                        </a:solidFill>
                        <a:sym typeface="Arial"/>
                      </a:endParaRPr>
                    </a:p>
                    <a:p>
                      <a:pPr rtl="0"/>
                      <a:r>
                        <a:rPr lang="en-US" sz="1200" dirty="0" err="1" smtClean="0">
                          <a:solidFill>
                            <a:schemeClr val="bg1">
                              <a:lumMod val="50000"/>
                            </a:schemeClr>
                          </a:solidFill>
                          <a:sym typeface="Arial"/>
                        </a:rPr>
                        <a:t>def</a:t>
                      </a:r>
                      <a:r>
                        <a:rPr lang="en-US" sz="1200" dirty="0" smtClean="0">
                          <a:solidFill>
                            <a:schemeClr val="bg1">
                              <a:lumMod val="50000"/>
                            </a:schemeClr>
                          </a:solidFill>
                          <a:sym typeface="Arial"/>
                        </a:rPr>
                        <a:t> rainbow(strip, </a:t>
                      </a:r>
                      <a:r>
                        <a:rPr lang="en-US" sz="1200" dirty="0" err="1" smtClean="0">
                          <a:solidFill>
                            <a:schemeClr val="bg1">
                              <a:lumMod val="50000"/>
                            </a:schemeClr>
                          </a:solidFill>
                          <a:sym typeface="Arial"/>
                        </a:rPr>
                        <a:t>wait_ms</a:t>
                      </a:r>
                      <a:r>
                        <a:rPr lang="en-US" sz="1200" dirty="0" smtClean="0">
                          <a:solidFill>
                            <a:schemeClr val="bg1">
                              <a:lumMod val="50000"/>
                            </a:schemeClr>
                          </a:solidFill>
                          <a:sym typeface="Arial"/>
                        </a:rPr>
                        <a:t>=20, iterations=1):</a:t>
                      </a:r>
                    </a:p>
                    <a:p>
                      <a:pPr rtl="0"/>
                      <a:r>
                        <a:rPr lang="en-US" sz="1200" baseline="0" dirty="0" smtClean="0">
                          <a:solidFill>
                            <a:schemeClr val="bg1">
                              <a:lumMod val="50000"/>
                            </a:schemeClr>
                          </a:solidFill>
                          <a:sym typeface="Arial"/>
                        </a:rPr>
                        <a:t>     </a:t>
                      </a:r>
                      <a:r>
                        <a:rPr lang="en-US" sz="1200" dirty="0" smtClean="0">
                          <a:solidFill>
                            <a:schemeClr val="bg1">
                              <a:lumMod val="50000"/>
                            </a:schemeClr>
                          </a:solidFill>
                          <a:sym typeface="Arial"/>
                        </a:rPr>
                        <a:t>for j in range(256*iterations):</a:t>
                      </a:r>
                    </a:p>
                    <a:p>
                      <a:pPr rtl="0"/>
                      <a:r>
                        <a:rPr lang="en-US" sz="1200" baseline="0" dirty="0" smtClean="0">
                          <a:solidFill>
                            <a:schemeClr val="bg1">
                              <a:lumMod val="50000"/>
                            </a:schemeClr>
                          </a:solidFill>
                          <a:sym typeface="Arial"/>
                        </a:rPr>
                        <a:t>         </a:t>
                      </a:r>
                      <a:r>
                        <a:rPr lang="en-US" sz="1200" dirty="0" smtClean="0">
                          <a:solidFill>
                            <a:schemeClr val="bg1">
                              <a:lumMod val="50000"/>
                            </a:schemeClr>
                          </a:solidFill>
                          <a:sym typeface="Arial"/>
                        </a:rPr>
                        <a:t>for i in range(</a:t>
                      </a:r>
                      <a:r>
                        <a:rPr lang="en-US" sz="1200" dirty="0" err="1" smtClean="0">
                          <a:solidFill>
                            <a:schemeClr val="bg1">
                              <a:lumMod val="50000"/>
                            </a:schemeClr>
                          </a:solidFill>
                          <a:sym typeface="Arial"/>
                        </a:rPr>
                        <a:t>strip.numPixels</a:t>
                      </a:r>
                      <a:r>
                        <a:rPr lang="en-US" sz="1200" dirty="0" smtClean="0">
                          <a:solidFill>
                            <a:schemeClr val="bg1">
                              <a:lumMod val="50000"/>
                            </a:schemeClr>
                          </a:solidFill>
                          <a:sym typeface="Arial"/>
                        </a:rPr>
                        <a:t>()):</a:t>
                      </a:r>
                      <a:r>
                        <a:rPr lang="en-US" sz="1200" baseline="0" dirty="0" smtClean="0">
                          <a:solidFill>
                            <a:schemeClr val="bg1">
                              <a:lumMod val="50000"/>
                            </a:schemeClr>
                          </a:solidFill>
                          <a:sym typeface="Arial"/>
                        </a:rPr>
                        <a:t>             </a:t>
                      </a:r>
                    </a:p>
                    <a:p>
                      <a:pPr rtl="0"/>
                      <a:r>
                        <a:rPr lang="en-US" sz="1200" baseline="0" dirty="0" smtClean="0">
                          <a:solidFill>
                            <a:schemeClr val="bg1">
                              <a:lumMod val="50000"/>
                            </a:schemeClr>
                          </a:solidFill>
                          <a:sym typeface="Arial"/>
                        </a:rPr>
                        <a:t>            </a:t>
                      </a:r>
                      <a:r>
                        <a:rPr lang="en-US" sz="1200" dirty="0" err="1" smtClean="0">
                          <a:solidFill>
                            <a:schemeClr val="bg1">
                              <a:lumMod val="50000"/>
                            </a:schemeClr>
                          </a:solidFill>
                          <a:sym typeface="Arial"/>
                        </a:rPr>
                        <a:t>strip.setPixelColor</a:t>
                      </a:r>
                      <a:r>
                        <a:rPr lang="en-US" sz="1200" dirty="0" smtClean="0">
                          <a:solidFill>
                            <a:schemeClr val="bg1">
                              <a:lumMod val="50000"/>
                            </a:schemeClr>
                          </a:solidFill>
                          <a:sym typeface="Arial"/>
                        </a:rPr>
                        <a:t>(i, wheel((</a:t>
                      </a:r>
                      <a:r>
                        <a:rPr lang="en-US" sz="1200" dirty="0" err="1" smtClean="0">
                          <a:solidFill>
                            <a:schemeClr val="bg1">
                              <a:lumMod val="50000"/>
                            </a:schemeClr>
                          </a:solidFill>
                          <a:sym typeface="Arial"/>
                        </a:rPr>
                        <a:t>i+j</a:t>
                      </a:r>
                      <a:r>
                        <a:rPr lang="en-US" sz="1200" dirty="0" smtClean="0">
                          <a:solidFill>
                            <a:schemeClr val="bg1">
                              <a:lumMod val="50000"/>
                            </a:schemeClr>
                          </a:solidFill>
                          <a:sym typeface="Arial"/>
                        </a:rPr>
                        <a:t>) &amp; 255))</a:t>
                      </a:r>
                      <a:r>
                        <a:rPr lang="en-US" sz="1200" baseline="0" dirty="0" smtClean="0">
                          <a:solidFill>
                            <a:schemeClr val="bg1">
                              <a:lumMod val="50000"/>
                            </a:schemeClr>
                          </a:solidFill>
                          <a:sym typeface="Arial"/>
                        </a:rPr>
                        <a:t>      </a:t>
                      </a:r>
                    </a:p>
                    <a:p>
                      <a:pPr rtl="0"/>
                      <a:r>
                        <a:rPr lang="en-US" sz="1200" baseline="0" dirty="0" smtClean="0">
                          <a:solidFill>
                            <a:schemeClr val="bg1">
                              <a:lumMod val="50000"/>
                            </a:schemeClr>
                          </a:solidFill>
                          <a:sym typeface="Arial"/>
                        </a:rPr>
                        <a:t>            </a:t>
                      </a:r>
                      <a:r>
                        <a:rPr lang="en-US" sz="1200" dirty="0" err="1" smtClean="0">
                          <a:solidFill>
                            <a:schemeClr val="bg1">
                              <a:lumMod val="50000"/>
                            </a:schemeClr>
                          </a:solidFill>
                          <a:sym typeface="Arial"/>
                        </a:rPr>
                        <a:t>strip.show</a:t>
                      </a:r>
                      <a:r>
                        <a:rPr lang="en-US" sz="1200" dirty="0" smtClean="0">
                          <a:solidFill>
                            <a:schemeClr val="bg1">
                              <a:lumMod val="50000"/>
                            </a:schemeClr>
                          </a:solidFill>
                          <a:sym typeface="Arial"/>
                        </a:rPr>
                        <a:t>()</a:t>
                      </a:r>
                    </a:p>
                    <a:p>
                      <a:pPr rtl="0"/>
                      <a:r>
                        <a:rPr lang="en-US" sz="1200" baseline="0" dirty="0" smtClean="0">
                          <a:solidFill>
                            <a:schemeClr val="bg1">
                              <a:lumMod val="50000"/>
                            </a:schemeClr>
                          </a:solidFill>
                          <a:sym typeface="Arial"/>
                        </a:rPr>
                        <a:t>            </a:t>
                      </a:r>
                      <a:r>
                        <a:rPr lang="en-US" sz="1200" dirty="0" err="1" smtClean="0">
                          <a:solidFill>
                            <a:schemeClr val="bg1">
                              <a:lumMod val="50000"/>
                            </a:schemeClr>
                          </a:solidFill>
                          <a:sym typeface="Arial"/>
                        </a:rPr>
                        <a:t>time.sleep</a:t>
                      </a:r>
                      <a:r>
                        <a:rPr lang="en-US" sz="1200" dirty="0" smtClean="0">
                          <a:solidFill>
                            <a:schemeClr val="bg1">
                              <a:lumMod val="50000"/>
                            </a:schemeClr>
                          </a:solidFill>
                          <a:sym typeface="Arial"/>
                        </a:rPr>
                        <a:t>(</a:t>
                      </a:r>
                      <a:r>
                        <a:rPr lang="en-US" sz="1200" dirty="0" err="1" smtClean="0">
                          <a:solidFill>
                            <a:schemeClr val="bg1">
                              <a:lumMod val="50000"/>
                            </a:schemeClr>
                          </a:solidFill>
                          <a:sym typeface="Arial"/>
                        </a:rPr>
                        <a:t>wait_ms</a:t>
                      </a:r>
                      <a:r>
                        <a:rPr lang="en-US" sz="1200" dirty="0" smtClean="0">
                          <a:solidFill>
                            <a:schemeClr val="bg1">
                              <a:lumMod val="50000"/>
                            </a:schemeClr>
                          </a:solidFill>
                          <a:sym typeface="Arial"/>
                        </a:rPr>
                        <a:t>/1000.0)</a:t>
                      </a:r>
                    </a:p>
                    <a:p>
                      <a:pPr rtl="0"/>
                      <a:endParaRPr lang="en-US" sz="1000" b="0" i="0" u="none" strike="noStrike" cap="none" dirty="0" smtClean="0">
                        <a:solidFill>
                          <a:schemeClr val="bg1">
                            <a:lumMod val="50000"/>
                          </a:schemeClr>
                        </a:solidFill>
                        <a:effectLst/>
                        <a:latin typeface="+mn-lt"/>
                        <a:ea typeface="+mn-ea"/>
                        <a:cs typeface="+mn-cs"/>
                        <a:sym typeface="Arial"/>
                      </a:endParaRPr>
                    </a:p>
                    <a:p>
                      <a:pPr rtl="0"/>
                      <a:endParaRPr lang="en-US" sz="1000" b="0" i="0" u="none" strike="noStrike" cap="none" dirty="0" smtClean="0">
                        <a:solidFill>
                          <a:schemeClr val="bg1">
                            <a:lumMod val="50000"/>
                          </a:schemeClr>
                        </a:solidFill>
                        <a:effectLst/>
                        <a:latin typeface="+mn-lt"/>
                        <a:ea typeface="+mn-ea"/>
                        <a:cs typeface="+mn-cs"/>
                        <a:sym typeface="Arial"/>
                      </a:endParaRPr>
                    </a:p>
                    <a:p>
                      <a:r>
                        <a:rPr lang="en-US" sz="1000" b="0" i="0" u="none" strike="noStrike" cap="none" dirty="0" smtClean="0">
                          <a:solidFill>
                            <a:schemeClr val="bg1">
                              <a:lumMod val="50000"/>
                            </a:schemeClr>
                          </a:solidFill>
                          <a:effectLst/>
                          <a:latin typeface="+mn-lt"/>
                          <a:ea typeface="+mn-ea"/>
                          <a:cs typeface="+mn-cs"/>
                          <a:sym typeface="Arial"/>
                        </a:rPr>
                        <a:t>     </a:t>
                      </a:r>
                      <a:endParaRPr lang="en-US" sz="1000" dirty="0">
                        <a:solidFill>
                          <a:schemeClr val="bg1">
                            <a:lumMod val="50000"/>
                          </a:schemeClr>
                        </a:solidFill>
                      </a:endParaRPr>
                    </a:p>
                  </a:txBody>
                  <a:tcPr marL="63500" marR="63500" marT="63500" marB="63500">
                    <a:lnL>
                      <a:noFill/>
                    </a:lnL>
                    <a:lnR>
                      <a:noFill/>
                    </a:lnR>
                    <a:lnT>
                      <a:noFill/>
                    </a:lnT>
                    <a:lnB>
                      <a:noFill/>
                    </a:lnB>
                  </a:tcPr>
                </a:tc>
                <a:tc>
                  <a:txBody>
                    <a:bodyPr/>
                    <a:lstStyle/>
                    <a:p>
                      <a:r>
                        <a:rPr lang="en-US" sz="1200" b="0" i="0" u="none" strike="noStrike" cap="none" dirty="0" smtClean="0">
                          <a:solidFill>
                            <a:schemeClr val="bg1">
                              <a:lumMod val="50000"/>
                            </a:schemeClr>
                          </a:solidFill>
                          <a:effectLst/>
                          <a:latin typeface="+mn-lt"/>
                          <a:ea typeface="+mn-ea"/>
                          <a:cs typeface="+mn-cs"/>
                          <a:sym typeface="Arial"/>
                        </a:rPr>
                        <a:t>"""Generate rainbow colors across 0-255 positions."""</a:t>
                      </a:r>
                      <a:r>
                        <a:rPr lang="en-US" sz="1000" dirty="0" smtClean="0">
                          <a:solidFill>
                            <a:schemeClr val="bg1">
                              <a:lumMod val="50000"/>
                            </a:schemeClr>
                          </a:solidFill>
                        </a:rPr>
                        <a:t/>
                      </a:r>
                      <a:br>
                        <a:rPr lang="en-US" sz="1000" dirty="0" smtClean="0">
                          <a:solidFill>
                            <a:schemeClr val="bg1">
                              <a:lumMod val="50000"/>
                            </a:schemeClr>
                          </a:solidFill>
                        </a:rPr>
                      </a:br>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r>
                        <a:rPr lang="en-US" sz="1200" dirty="0" smtClean="0">
                          <a:solidFill>
                            <a:schemeClr val="bg1">
                              <a:lumMod val="50000"/>
                            </a:schemeClr>
                          </a:solidFill>
                          <a:sym typeface="Arial"/>
                        </a:rPr>
                        <a:t>"""Draw rainbow that fades across all pixels at once."""</a:t>
                      </a:r>
                      <a:endParaRPr lang="en-US" sz="1200" dirty="0">
                        <a:solidFill>
                          <a:schemeClr val="bg1">
                            <a:lumMod val="50000"/>
                          </a:schemeClr>
                        </a:solidFill>
                      </a:endParaRPr>
                    </a:p>
                  </a:txBody>
                  <a:tcPr marL="63500" marR="63500" marT="63500" marB="63500">
                    <a:lnL>
                      <a:noFill/>
                    </a:lnL>
                    <a:lnR>
                      <a:noFill/>
                    </a:lnR>
                    <a:lnT>
                      <a:noFill/>
                    </a:lnT>
                    <a:lnB>
                      <a:noFill/>
                    </a:lnB>
                  </a:tcPr>
                </a:tc>
              </a:tr>
              <a:tr h="752575">
                <a:tc>
                  <a:txBody>
                    <a:bodyPr/>
                    <a:lstStyle/>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bl>
          </a:graphicData>
        </a:graphic>
      </p:graphicFrame>
      <p:sp>
        <p:nvSpPr>
          <p:cNvPr id="81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92605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a:t>
            </a:fld>
            <a:endParaRPr lang="en" sz="1200" dirty="0"/>
          </a:p>
        </p:txBody>
      </p:sp>
      <p:sp>
        <p:nvSpPr>
          <p:cNvPr id="14" name="Shape 70"/>
          <p:cNvSpPr txBox="1">
            <a:spLocks/>
          </p:cNvSpPr>
          <p:nvPr/>
        </p:nvSpPr>
        <p:spPr>
          <a:xfrm>
            <a:off x="414235" y="314689"/>
            <a:ext cx="7191600"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00A169"/>
                </a:solidFill>
                <a:latin typeface="+mj-lt"/>
              </a:rPr>
              <a:t>Course </a:t>
            </a:r>
            <a:r>
              <a:rPr lang="en-US" sz="2800" b="1" dirty="0">
                <a:solidFill>
                  <a:srgbClr val="00A169"/>
                </a:solidFill>
                <a:latin typeface="+mj-lt"/>
              </a:rPr>
              <a:t>7</a:t>
            </a:r>
            <a:r>
              <a:rPr lang="en" sz="2800" b="1" dirty="0" smtClean="0">
                <a:solidFill>
                  <a:srgbClr val="92D050"/>
                </a:solidFill>
                <a:latin typeface="+mj-lt"/>
              </a:rPr>
              <a:t> </a:t>
            </a:r>
            <a:r>
              <a:rPr lang="en" sz="2800" b="1" dirty="0" smtClean="0">
                <a:solidFill>
                  <a:srgbClr val="595A5D"/>
                </a:solidFill>
              </a:rPr>
              <a:t>Summary</a:t>
            </a:r>
            <a:endParaRPr lang="en" sz="2800" b="1" dirty="0">
              <a:solidFill>
                <a:srgbClr val="595A5D"/>
              </a:solidFill>
            </a:endParaRPr>
          </a:p>
          <a:p>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2</a:t>
            </a:fld>
            <a:endParaRPr lang="en" sz="1200" dirty="0"/>
          </a:p>
        </p:txBody>
      </p:sp>
      <p:sp>
        <p:nvSpPr>
          <p:cNvPr id="3" name="Rectangle 2"/>
          <p:cNvSpPr/>
          <p:nvPr/>
        </p:nvSpPr>
        <p:spPr>
          <a:xfrm>
            <a:off x="964993" y="1114643"/>
            <a:ext cx="4572000" cy="3216265"/>
          </a:xfrm>
          <a:prstGeom prst="rect">
            <a:avLst/>
          </a:prstGeom>
        </p:spPr>
        <p:txBody>
          <a:bodyPr>
            <a:spAutoFit/>
          </a:bodyPr>
          <a:lstStyle/>
          <a:p>
            <a:r>
              <a:rPr lang="en-US" dirty="0"/>
              <a:t>.  Basic concept of electric circuit</a:t>
            </a:r>
          </a:p>
          <a:p>
            <a:endParaRPr lang="en-US" dirty="0"/>
          </a:p>
          <a:p>
            <a:r>
              <a:rPr lang="en-US" dirty="0"/>
              <a:t>.  What is </a:t>
            </a:r>
            <a:r>
              <a:rPr lang="en-US" dirty="0" err="1"/>
              <a:t>photoresistor</a:t>
            </a:r>
            <a:r>
              <a:rPr lang="en-US" dirty="0" smtClean="0"/>
              <a:t>?</a:t>
            </a:r>
          </a:p>
          <a:p>
            <a:endParaRPr lang="en-US" dirty="0"/>
          </a:p>
          <a:p>
            <a:r>
              <a:rPr lang="en-US" smtClean="0"/>
              <a:t>.  </a:t>
            </a:r>
            <a:r>
              <a:rPr lang="en-US" smtClean="0"/>
              <a:t>What </a:t>
            </a:r>
            <a:r>
              <a:rPr lang="en-US" dirty="0" smtClean="0"/>
              <a:t>is laser pointer?</a:t>
            </a:r>
            <a:endParaRPr lang="en-US" dirty="0"/>
          </a:p>
          <a:p>
            <a:endParaRPr lang="en-US" dirty="0"/>
          </a:p>
          <a:p>
            <a:r>
              <a:rPr lang="en-US" dirty="0"/>
              <a:t>.  Demo project  ---  </a:t>
            </a:r>
            <a:r>
              <a:rPr lang="en-US" dirty="0" err="1" smtClean="0"/>
              <a:t>photoresistor</a:t>
            </a:r>
            <a:r>
              <a:rPr lang="en-US" dirty="0" smtClean="0"/>
              <a:t> project 1</a:t>
            </a:r>
          </a:p>
          <a:p>
            <a:endParaRPr lang="en-US" dirty="0"/>
          </a:p>
          <a:p>
            <a:r>
              <a:rPr lang="en-US" dirty="0" smtClean="0"/>
              <a:t>.  What is 5G?</a:t>
            </a:r>
          </a:p>
          <a:p>
            <a:pPr>
              <a:lnSpc>
                <a:spcPct val="80000"/>
              </a:lnSpc>
            </a:pPr>
            <a:endParaRPr lang="en-US" dirty="0"/>
          </a:p>
          <a:p>
            <a:pPr>
              <a:lnSpc>
                <a:spcPct val="80000"/>
              </a:lnSpc>
            </a:pPr>
            <a:endParaRPr lang="en-IE" dirty="0"/>
          </a:p>
          <a:p>
            <a:pPr>
              <a:lnSpc>
                <a:spcPct val="80000"/>
              </a:lnSpc>
            </a:pPr>
            <a:endParaRPr lang="en-IE" dirty="0"/>
          </a:p>
          <a:p>
            <a:pPr>
              <a:lnSpc>
                <a:spcPct val="80000"/>
              </a:lnSpc>
            </a:pPr>
            <a:endParaRPr lang="en-IE" dirty="0"/>
          </a:p>
          <a:p>
            <a:pPr>
              <a:lnSpc>
                <a:spcPct val="80000"/>
              </a:lnSpc>
            </a:pPr>
            <a:endParaRPr lang="en-IE" dirty="0"/>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9" name="Picture 8" descr="piot0.jpg"/>
          <p:cNvPicPr>
            <a:picLocks noChangeAspect="1"/>
          </p:cNvPicPr>
          <p:nvPr/>
        </p:nvPicPr>
        <p:blipFill>
          <a:blip r:embed="rId4"/>
          <a:stretch>
            <a:fillRect/>
          </a:stretch>
        </p:blipFill>
        <p:spPr>
          <a:xfrm>
            <a:off x="2244142" y="3124200"/>
            <a:ext cx="4707409" cy="1735816"/>
          </a:xfrm>
          <a:prstGeom prst="rect">
            <a:avLst/>
          </a:prstGeom>
        </p:spPr>
      </p:pic>
    </p:spTree>
    <p:extLst>
      <p:ext uri="{BB962C8B-B14F-4D97-AF65-F5344CB8AC3E}">
        <p14:creationId xmlns:p14="http://schemas.microsoft.com/office/powerpoint/2010/main" val="48268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a:t>
            </a:r>
            <a:r>
              <a:rPr lang="en-US" sz="2800" b="1" dirty="0" smtClean="0">
                <a:solidFill>
                  <a:srgbClr val="595A5D"/>
                </a:solidFill>
                <a:latin typeface="+mj-lt"/>
              </a:rPr>
              <a:t>II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589777603"/>
              </p:ext>
            </p:extLst>
          </p:nvPr>
        </p:nvGraphicFramePr>
        <p:xfrm>
          <a:off x="3979333" y="692150"/>
          <a:ext cx="5164667" cy="3881855"/>
        </p:xfrm>
        <a:graphic>
          <a:graphicData uri="http://schemas.openxmlformats.org/drawingml/2006/table">
            <a:tbl>
              <a:tblPr/>
              <a:tblGrid>
                <a:gridCol w="3307732"/>
                <a:gridCol w="1856935"/>
              </a:tblGrid>
              <a:tr h="2483592">
                <a:tc>
                  <a:txBody>
                    <a:bodyPr/>
                    <a:lstStyle/>
                    <a:p>
                      <a:pPr rtl="0"/>
                      <a:r>
                        <a:rPr lang="en-US" sz="1100" b="0" i="0" u="none" strike="noStrike" cap="none" dirty="0" err="1" smtClean="0">
                          <a:solidFill>
                            <a:schemeClr val="bg1">
                              <a:lumMod val="50000"/>
                            </a:schemeClr>
                          </a:solidFill>
                          <a:effectLst/>
                          <a:latin typeface="+mn-lt"/>
                          <a:ea typeface="+mn-ea"/>
                          <a:cs typeface="+mn-cs"/>
                          <a:sym typeface="Arial"/>
                        </a:rPr>
                        <a:t>def</a:t>
                      </a:r>
                      <a:r>
                        <a:rPr lang="en-US" sz="1100" b="0" i="0" u="none" strike="noStrike" cap="none"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rainbowCycle</a:t>
                      </a:r>
                      <a:r>
                        <a:rPr lang="en-US" sz="1100" b="0" i="0" u="none" strike="noStrike" cap="none" dirty="0" smtClean="0">
                          <a:solidFill>
                            <a:schemeClr val="bg1">
                              <a:lumMod val="50000"/>
                            </a:schemeClr>
                          </a:solidFill>
                          <a:effectLst/>
                          <a:latin typeface="+mn-lt"/>
                          <a:ea typeface="+mn-ea"/>
                          <a:cs typeface="+mn-cs"/>
                          <a:sym typeface="Arial"/>
                        </a:rPr>
                        <a:t>(strip, </a:t>
                      </a:r>
                      <a:r>
                        <a:rPr lang="en-US" sz="1100" b="0" i="0" u="none" strike="noStrike" cap="none" dirty="0" err="1" smtClean="0">
                          <a:solidFill>
                            <a:schemeClr val="bg1">
                              <a:lumMod val="50000"/>
                            </a:schemeClr>
                          </a:solidFill>
                          <a:effectLst/>
                          <a:latin typeface="+mn-lt"/>
                          <a:ea typeface="+mn-ea"/>
                          <a:cs typeface="+mn-cs"/>
                          <a:sym typeface="Arial"/>
                        </a:rPr>
                        <a:t>wait_ms</a:t>
                      </a:r>
                      <a:r>
                        <a:rPr lang="en-US" sz="1100" b="0" i="0" u="none" strike="noStrike" cap="none" dirty="0" smtClean="0">
                          <a:solidFill>
                            <a:schemeClr val="bg1">
                              <a:lumMod val="50000"/>
                            </a:schemeClr>
                          </a:solidFill>
                          <a:effectLst/>
                          <a:latin typeface="+mn-lt"/>
                          <a:ea typeface="+mn-ea"/>
                          <a:cs typeface="+mn-cs"/>
                          <a:sym typeface="Arial"/>
                        </a:rPr>
                        <a:t>=20, iterations=5):</a:t>
                      </a:r>
                    </a:p>
                    <a:p>
                      <a:pPr rtl="0"/>
                      <a:r>
                        <a:rPr lang="en-US" sz="1100" b="0" i="0" u="none" strike="noStrike" cap="none" dirty="0" smtClean="0">
                          <a:solidFill>
                            <a:schemeClr val="bg1">
                              <a:lumMod val="50000"/>
                            </a:schemeClr>
                          </a:solidFill>
                          <a:effectLst/>
                          <a:latin typeface="+mn-lt"/>
                          <a:ea typeface="+mn-ea"/>
                          <a:cs typeface="+mn-cs"/>
                          <a:sym typeface="Arial"/>
                        </a:rPr>
                        <a:t>    for j in range(256*iterations):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smtClean="0">
                          <a:solidFill>
                            <a:schemeClr val="bg1">
                              <a:lumMod val="50000"/>
                            </a:schemeClr>
                          </a:solidFill>
                          <a:effectLst/>
                          <a:latin typeface="+mn-lt"/>
                          <a:ea typeface="+mn-ea"/>
                          <a:cs typeface="+mn-cs"/>
                          <a:sym typeface="Arial"/>
                        </a:rPr>
                        <a:t> for i in range(</a:t>
                      </a:r>
                      <a:r>
                        <a:rPr lang="en-US" sz="1100" b="0" i="0" u="none" strike="noStrike" cap="none" dirty="0" err="1" smtClean="0">
                          <a:solidFill>
                            <a:schemeClr val="bg1">
                              <a:lumMod val="50000"/>
                            </a:schemeClr>
                          </a:solidFill>
                          <a:effectLst/>
                          <a:latin typeface="+mn-lt"/>
                          <a:ea typeface="+mn-ea"/>
                          <a:cs typeface="+mn-cs"/>
                          <a:sym typeface="Arial"/>
                        </a:rPr>
                        <a:t>strip.numPixels</a:t>
                      </a:r>
                      <a:r>
                        <a:rPr lang="en-US" sz="1100" b="0" i="0" u="none" strike="noStrike" cap="none" dirty="0" smtClean="0">
                          <a:solidFill>
                            <a:schemeClr val="bg1">
                              <a:lumMod val="50000"/>
                            </a:schemeClr>
                          </a:solidFill>
                          <a:effectLst/>
                          <a:latin typeface="+mn-lt"/>
                          <a:ea typeface="+mn-ea"/>
                          <a:cs typeface="+mn-cs"/>
                          <a:sym typeface="Arial"/>
                        </a:rPr>
                        <a:t>()):</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strip.setPixelColor</a:t>
                      </a:r>
                      <a:r>
                        <a:rPr lang="en-US" sz="1100" b="0" i="0" u="none" strike="noStrike" cap="none" dirty="0" smtClean="0">
                          <a:solidFill>
                            <a:schemeClr val="bg1">
                              <a:lumMod val="50000"/>
                            </a:schemeClr>
                          </a:solidFill>
                          <a:effectLst/>
                          <a:latin typeface="+mn-lt"/>
                          <a:ea typeface="+mn-ea"/>
                          <a:cs typeface="+mn-cs"/>
                          <a:sym typeface="Arial"/>
                        </a:rPr>
                        <a:t>(i, wheel((</a:t>
                      </a:r>
                      <a:r>
                        <a:rPr lang="en-US" sz="1100" b="0" i="0" u="none" strike="noStrike" cap="none" dirty="0" err="1" smtClean="0">
                          <a:solidFill>
                            <a:schemeClr val="bg1">
                              <a:lumMod val="50000"/>
                            </a:schemeClr>
                          </a:solidFill>
                          <a:effectLst/>
                          <a:latin typeface="+mn-lt"/>
                          <a:ea typeface="+mn-ea"/>
                          <a:cs typeface="+mn-cs"/>
                          <a:sym typeface="Arial"/>
                        </a:rPr>
                        <a:t>int</a:t>
                      </a:r>
                      <a:r>
                        <a:rPr lang="en-US" sz="1100" b="0" i="0" u="none" strike="noStrike" cap="none" dirty="0" smtClean="0">
                          <a:solidFill>
                            <a:schemeClr val="bg1">
                              <a:lumMod val="50000"/>
                            </a:schemeClr>
                          </a:solidFill>
                          <a:effectLst/>
                          <a:latin typeface="+mn-lt"/>
                          <a:ea typeface="+mn-ea"/>
                          <a:cs typeface="+mn-cs"/>
                          <a:sym typeface="Arial"/>
                        </a:rPr>
                        <a:t>(i * 256 / </a:t>
                      </a:r>
                    </a:p>
                    <a:p>
                      <a:pPr rtl="0"/>
                      <a:r>
                        <a:rPr lang="en-US" sz="1100" b="0" i="0" u="none" strike="noStrike" cap="none"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strip.numPixels</a:t>
                      </a:r>
                      <a:r>
                        <a:rPr lang="en-US" sz="1100" b="0" i="0" u="none" strike="noStrike" cap="none" dirty="0" smtClean="0">
                          <a:solidFill>
                            <a:schemeClr val="bg1">
                              <a:lumMod val="50000"/>
                            </a:schemeClr>
                          </a:solidFill>
                          <a:effectLst/>
                          <a:latin typeface="+mn-lt"/>
                          <a:ea typeface="+mn-ea"/>
                          <a:cs typeface="+mn-cs"/>
                          <a:sym typeface="Arial"/>
                        </a:rPr>
                        <a:t>()) + j) &amp; 255))</a:t>
                      </a:r>
                      <a:r>
                        <a:rPr lang="en-US" sz="1100" b="0" i="0" u="none" strike="noStrike" cap="none" baseline="0" dirty="0" smtClean="0">
                          <a:solidFill>
                            <a:schemeClr val="bg1">
                              <a:lumMod val="50000"/>
                            </a:schemeClr>
                          </a:solidFill>
                          <a:effectLst/>
                          <a:latin typeface="+mn-lt"/>
                          <a:ea typeface="+mn-ea"/>
                          <a:cs typeface="+mn-cs"/>
                          <a:sym typeface="Arial"/>
                        </a:rPr>
                        <a:t>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strip.show</a:t>
                      </a:r>
                      <a:r>
                        <a:rPr lang="en-US" sz="1100" b="0" i="0" u="none" strike="noStrike" cap="none" dirty="0" smtClean="0">
                          <a:solidFill>
                            <a:schemeClr val="bg1">
                              <a:lumMod val="50000"/>
                            </a:schemeClr>
                          </a:solidFill>
                          <a:effectLst/>
                          <a:latin typeface="+mn-lt"/>
                          <a:ea typeface="+mn-ea"/>
                          <a:cs typeface="+mn-cs"/>
                          <a:sym typeface="Arial"/>
                        </a:rPr>
                        <a:t>()</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time.sleep</a:t>
                      </a:r>
                      <a:r>
                        <a:rPr lang="en-US" sz="1100" b="0" i="0" u="none" strike="noStrike" cap="none" dirty="0" smtClean="0">
                          <a:solidFill>
                            <a:schemeClr val="bg1">
                              <a:lumMod val="50000"/>
                            </a:schemeClr>
                          </a:solidFill>
                          <a:effectLst/>
                          <a:latin typeface="+mn-lt"/>
                          <a:ea typeface="+mn-ea"/>
                          <a:cs typeface="+mn-cs"/>
                          <a:sym typeface="Arial"/>
                        </a:rPr>
                        <a:t>(</a:t>
                      </a:r>
                      <a:r>
                        <a:rPr lang="en-US" sz="1100" b="0" i="0" u="none" strike="noStrike" cap="none" dirty="0" err="1" smtClean="0">
                          <a:solidFill>
                            <a:schemeClr val="bg1">
                              <a:lumMod val="50000"/>
                            </a:schemeClr>
                          </a:solidFill>
                          <a:effectLst/>
                          <a:latin typeface="+mn-lt"/>
                          <a:ea typeface="+mn-ea"/>
                          <a:cs typeface="+mn-cs"/>
                          <a:sym typeface="Arial"/>
                        </a:rPr>
                        <a:t>wait_ms</a:t>
                      </a:r>
                      <a:r>
                        <a:rPr lang="en-US" sz="1100" b="0" i="0" u="none" strike="noStrike" cap="none" dirty="0" smtClean="0">
                          <a:solidFill>
                            <a:schemeClr val="bg1">
                              <a:lumMod val="50000"/>
                            </a:schemeClr>
                          </a:solidFill>
                          <a:effectLst/>
                          <a:latin typeface="+mn-lt"/>
                          <a:ea typeface="+mn-ea"/>
                          <a:cs typeface="+mn-cs"/>
                          <a:sym typeface="Arial"/>
                        </a:rPr>
                        <a:t>/1000.0)</a:t>
                      </a:r>
                    </a:p>
                    <a:p>
                      <a:pPr rtl="0"/>
                      <a:endParaRPr lang="en-US" sz="1000" b="0" i="0" u="none" strike="noStrike" cap="none" dirty="0">
                        <a:solidFill>
                          <a:schemeClr val="bg1">
                            <a:lumMod val="50000"/>
                          </a:schemeClr>
                        </a:solidFill>
                        <a:effectLst/>
                        <a:latin typeface="+mn-lt"/>
                        <a:ea typeface="+mn-ea"/>
                        <a:cs typeface="+mn-cs"/>
                        <a:sym typeface="Arial"/>
                      </a:endParaRPr>
                    </a:p>
                    <a:p>
                      <a:pPr rtl="0"/>
                      <a:r>
                        <a:rPr lang="en-US" sz="1100" b="0" i="0" u="none" strike="noStrike" cap="none" dirty="0" err="1" smtClean="0">
                          <a:solidFill>
                            <a:schemeClr val="bg1">
                              <a:lumMod val="50000"/>
                            </a:schemeClr>
                          </a:solidFill>
                          <a:effectLst/>
                          <a:latin typeface="+mn-lt"/>
                          <a:ea typeface="+mn-ea"/>
                          <a:cs typeface="+mn-cs"/>
                          <a:sym typeface="Arial"/>
                        </a:rPr>
                        <a:t>def</a:t>
                      </a:r>
                      <a:r>
                        <a:rPr lang="en-US" sz="1100" b="0" i="0" u="none" strike="noStrike" cap="none"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theaterChaseRainbow</a:t>
                      </a:r>
                      <a:r>
                        <a:rPr lang="en-US" sz="1100" b="0" i="0" u="none" strike="noStrike" cap="none" dirty="0" smtClean="0">
                          <a:solidFill>
                            <a:schemeClr val="bg1">
                              <a:lumMod val="50000"/>
                            </a:schemeClr>
                          </a:solidFill>
                          <a:effectLst/>
                          <a:latin typeface="+mn-lt"/>
                          <a:ea typeface="+mn-ea"/>
                          <a:cs typeface="+mn-cs"/>
                          <a:sym typeface="Arial"/>
                        </a:rPr>
                        <a:t>(strip, </a:t>
                      </a:r>
                      <a:r>
                        <a:rPr lang="en-US" sz="1100" b="0" i="0" u="none" strike="noStrike" cap="none" dirty="0" err="1" smtClean="0">
                          <a:solidFill>
                            <a:schemeClr val="bg1">
                              <a:lumMod val="50000"/>
                            </a:schemeClr>
                          </a:solidFill>
                          <a:effectLst/>
                          <a:latin typeface="+mn-lt"/>
                          <a:ea typeface="+mn-ea"/>
                          <a:cs typeface="+mn-cs"/>
                          <a:sym typeface="Arial"/>
                        </a:rPr>
                        <a:t>wait_ms</a:t>
                      </a:r>
                      <a:r>
                        <a:rPr lang="en-US" sz="1100" b="0" i="0" u="none" strike="noStrike" cap="none" dirty="0" smtClean="0">
                          <a:solidFill>
                            <a:schemeClr val="bg1">
                              <a:lumMod val="50000"/>
                            </a:schemeClr>
                          </a:solidFill>
                          <a:effectLst/>
                          <a:latin typeface="+mn-lt"/>
                          <a:ea typeface="+mn-ea"/>
                          <a:cs typeface="+mn-cs"/>
                          <a:sym typeface="Arial"/>
                        </a:rPr>
                        <a:t>=50):</a:t>
                      </a:r>
                    </a:p>
                    <a:p>
                      <a:pPr rtl="0"/>
                      <a:r>
                        <a:rPr lang="en-US" sz="1100" b="0" i="0" u="none" strike="noStrike" cap="none" dirty="0" smtClean="0">
                          <a:solidFill>
                            <a:schemeClr val="bg1">
                              <a:lumMod val="50000"/>
                            </a:schemeClr>
                          </a:solidFill>
                          <a:effectLst/>
                          <a:latin typeface="+mn-lt"/>
                          <a:ea typeface="+mn-ea"/>
                          <a:cs typeface="+mn-cs"/>
                          <a:sym typeface="Arial"/>
                        </a:rPr>
                        <a:t>     for j in range(256):		</a:t>
                      </a:r>
                    </a:p>
                    <a:p>
                      <a:pPr rtl="0"/>
                      <a:r>
                        <a:rPr lang="en-US" sz="1100" b="0" i="0" u="none" strike="noStrike" cap="none" dirty="0" smtClean="0">
                          <a:solidFill>
                            <a:schemeClr val="bg1">
                              <a:lumMod val="50000"/>
                            </a:schemeClr>
                          </a:solidFill>
                          <a:effectLst/>
                          <a:latin typeface="+mn-lt"/>
                          <a:ea typeface="+mn-ea"/>
                          <a:cs typeface="+mn-cs"/>
                          <a:sym typeface="Arial"/>
                        </a:rPr>
                        <a:t>         for q in range(3):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smtClean="0">
                          <a:solidFill>
                            <a:schemeClr val="bg1">
                              <a:lumMod val="50000"/>
                            </a:schemeClr>
                          </a:solidFill>
                          <a:effectLst/>
                          <a:latin typeface="+mn-lt"/>
                          <a:ea typeface="+mn-ea"/>
                          <a:cs typeface="+mn-cs"/>
                          <a:sym typeface="Arial"/>
                        </a:rPr>
                        <a:t>for i in range(0, </a:t>
                      </a:r>
                      <a:r>
                        <a:rPr lang="en-US" sz="1100" b="0" i="0" u="none" strike="noStrike" cap="none" dirty="0" err="1" smtClean="0">
                          <a:solidFill>
                            <a:schemeClr val="bg1">
                              <a:lumMod val="50000"/>
                            </a:schemeClr>
                          </a:solidFill>
                          <a:effectLst/>
                          <a:latin typeface="+mn-lt"/>
                          <a:ea typeface="+mn-ea"/>
                          <a:cs typeface="+mn-cs"/>
                          <a:sym typeface="Arial"/>
                        </a:rPr>
                        <a:t>strip.numPixels</a:t>
                      </a:r>
                      <a:r>
                        <a:rPr lang="en-US" sz="1100" b="0" i="0" u="none" strike="noStrike" cap="none" dirty="0" smtClean="0">
                          <a:solidFill>
                            <a:schemeClr val="bg1">
                              <a:lumMod val="50000"/>
                            </a:schemeClr>
                          </a:solidFill>
                          <a:effectLst/>
                          <a:latin typeface="+mn-lt"/>
                          <a:ea typeface="+mn-ea"/>
                          <a:cs typeface="+mn-cs"/>
                          <a:sym typeface="Arial"/>
                        </a:rPr>
                        <a:t>(), 3):</a:t>
                      </a:r>
                      <a:r>
                        <a:rPr lang="en-US" sz="1100" b="0" i="0" u="none" strike="noStrike" cap="none" baseline="0" dirty="0" smtClean="0">
                          <a:solidFill>
                            <a:schemeClr val="bg1">
                              <a:lumMod val="50000"/>
                            </a:schemeClr>
                          </a:solidFill>
                          <a:effectLst/>
                          <a:latin typeface="+mn-lt"/>
                          <a:ea typeface="+mn-ea"/>
                          <a:cs typeface="+mn-cs"/>
                          <a:sym typeface="Arial"/>
                        </a:rPr>
                        <a:t>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strip.setPixelColor</a:t>
                      </a:r>
                      <a:r>
                        <a:rPr lang="en-US" sz="1100" b="0" i="0" u="none" strike="noStrike" cap="none" dirty="0" smtClean="0">
                          <a:solidFill>
                            <a:schemeClr val="bg1">
                              <a:lumMod val="50000"/>
                            </a:schemeClr>
                          </a:solidFill>
                          <a:effectLst/>
                          <a:latin typeface="+mn-lt"/>
                          <a:ea typeface="+mn-ea"/>
                          <a:cs typeface="+mn-cs"/>
                          <a:sym typeface="Arial"/>
                        </a:rPr>
                        <a:t>(</a:t>
                      </a:r>
                      <a:r>
                        <a:rPr lang="en-US" sz="1100" b="0" i="0" u="none" strike="noStrike" cap="none" dirty="0" err="1" smtClean="0">
                          <a:solidFill>
                            <a:schemeClr val="bg1">
                              <a:lumMod val="50000"/>
                            </a:schemeClr>
                          </a:solidFill>
                          <a:effectLst/>
                          <a:latin typeface="+mn-lt"/>
                          <a:ea typeface="+mn-ea"/>
                          <a:cs typeface="+mn-cs"/>
                          <a:sym typeface="Arial"/>
                        </a:rPr>
                        <a:t>i+q</a:t>
                      </a:r>
                      <a:r>
                        <a:rPr lang="en-US" sz="1100" b="0" i="0" u="none" strike="noStrike" cap="none" dirty="0" smtClean="0">
                          <a:solidFill>
                            <a:schemeClr val="bg1">
                              <a:lumMod val="50000"/>
                            </a:schemeClr>
                          </a:solidFill>
                          <a:effectLst/>
                          <a:latin typeface="+mn-lt"/>
                          <a:ea typeface="+mn-ea"/>
                          <a:cs typeface="+mn-cs"/>
                          <a:sym typeface="Arial"/>
                        </a:rPr>
                        <a:t>, wheel((</a:t>
                      </a:r>
                      <a:r>
                        <a:rPr lang="en-US" sz="1100" b="0" i="0" u="none" strike="noStrike" cap="none" dirty="0" err="1" smtClean="0">
                          <a:solidFill>
                            <a:schemeClr val="bg1">
                              <a:lumMod val="50000"/>
                            </a:schemeClr>
                          </a:solidFill>
                          <a:effectLst/>
                          <a:latin typeface="+mn-lt"/>
                          <a:ea typeface="+mn-ea"/>
                          <a:cs typeface="+mn-cs"/>
                          <a:sym typeface="Arial"/>
                        </a:rPr>
                        <a:t>i+j</a:t>
                      </a:r>
                      <a:r>
                        <a:rPr lang="en-US" sz="1100" b="0" i="0" u="none" strike="noStrike" cap="none" dirty="0" smtClean="0">
                          <a:solidFill>
                            <a:schemeClr val="bg1">
                              <a:lumMod val="50000"/>
                            </a:schemeClr>
                          </a:solidFill>
                          <a:effectLst/>
                          <a:latin typeface="+mn-lt"/>
                          <a:ea typeface="+mn-ea"/>
                          <a:cs typeface="+mn-cs"/>
                          <a:sym typeface="Arial"/>
                        </a:rPr>
                        <a:t>) % 255))</a:t>
                      </a:r>
                      <a:r>
                        <a:rPr lang="en-US" sz="1100" b="0" i="0" u="none" strike="noStrike" cap="none" baseline="0" dirty="0" smtClean="0">
                          <a:solidFill>
                            <a:schemeClr val="bg1">
                              <a:lumMod val="50000"/>
                            </a:schemeClr>
                          </a:solidFill>
                          <a:effectLst/>
                          <a:latin typeface="+mn-lt"/>
                          <a:ea typeface="+mn-ea"/>
                          <a:cs typeface="+mn-cs"/>
                          <a:sym typeface="Arial"/>
                        </a:rPr>
                        <a:t>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strip.show</a:t>
                      </a:r>
                      <a:r>
                        <a:rPr lang="en-US" sz="1100" b="0" i="0" u="none" strike="noStrike" cap="none" dirty="0" smtClean="0">
                          <a:solidFill>
                            <a:schemeClr val="bg1">
                              <a:lumMod val="50000"/>
                            </a:schemeClr>
                          </a:solidFill>
                          <a:effectLst/>
                          <a:latin typeface="+mn-lt"/>
                          <a:ea typeface="+mn-ea"/>
                          <a:cs typeface="+mn-cs"/>
                          <a:sym typeface="Arial"/>
                        </a:rPr>
                        <a:t>()</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time.sleep</a:t>
                      </a:r>
                      <a:r>
                        <a:rPr lang="en-US" sz="1100" b="0" i="0" u="none" strike="noStrike" cap="none" dirty="0" smtClean="0">
                          <a:solidFill>
                            <a:schemeClr val="bg1">
                              <a:lumMod val="50000"/>
                            </a:schemeClr>
                          </a:solidFill>
                          <a:effectLst/>
                          <a:latin typeface="+mn-lt"/>
                          <a:ea typeface="+mn-ea"/>
                          <a:cs typeface="+mn-cs"/>
                          <a:sym typeface="Arial"/>
                        </a:rPr>
                        <a:t>(</a:t>
                      </a:r>
                      <a:r>
                        <a:rPr lang="en-US" sz="1100" b="0" i="0" u="none" strike="noStrike" cap="none" dirty="0" err="1" smtClean="0">
                          <a:solidFill>
                            <a:schemeClr val="bg1">
                              <a:lumMod val="50000"/>
                            </a:schemeClr>
                          </a:solidFill>
                          <a:effectLst/>
                          <a:latin typeface="+mn-lt"/>
                          <a:ea typeface="+mn-ea"/>
                          <a:cs typeface="+mn-cs"/>
                          <a:sym typeface="Arial"/>
                        </a:rPr>
                        <a:t>wait_ms</a:t>
                      </a:r>
                      <a:r>
                        <a:rPr lang="en-US" sz="1100" b="0" i="0" u="none" strike="noStrike" cap="none" dirty="0" smtClean="0">
                          <a:solidFill>
                            <a:schemeClr val="bg1">
                              <a:lumMod val="50000"/>
                            </a:schemeClr>
                          </a:solidFill>
                          <a:effectLst/>
                          <a:latin typeface="+mn-lt"/>
                          <a:ea typeface="+mn-ea"/>
                          <a:cs typeface="+mn-cs"/>
                          <a:sym typeface="Arial"/>
                        </a:rPr>
                        <a:t>/1000.0)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smtClean="0">
                          <a:solidFill>
                            <a:schemeClr val="bg1">
                              <a:lumMod val="50000"/>
                            </a:schemeClr>
                          </a:solidFill>
                          <a:effectLst/>
                          <a:latin typeface="+mn-lt"/>
                          <a:ea typeface="+mn-ea"/>
                          <a:cs typeface="+mn-cs"/>
                          <a:sym typeface="Arial"/>
                        </a:rPr>
                        <a:t>for i in range(0, </a:t>
                      </a:r>
                      <a:r>
                        <a:rPr lang="en-US" sz="1100" b="0" i="0" u="none" strike="noStrike" cap="none" dirty="0" err="1" smtClean="0">
                          <a:solidFill>
                            <a:schemeClr val="bg1">
                              <a:lumMod val="50000"/>
                            </a:schemeClr>
                          </a:solidFill>
                          <a:effectLst/>
                          <a:latin typeface="+mn-lt"/>
                          <a:ea typeface="+mn-ea"/>
                          <a:cs typeface="+mn-cs"/>
                          <a:sym typeface="Arial"/>
                        </a:rPr>
                        <a:t>strip.numPixels</a:t>
                      </a:r>
                      <a:r>
                        <a:rPr lang="en-US" sz="1100" b="0" i="0" u="none" strike="noStrike" cap="none" dirty="0" smtClean="0">
                          <a:solidFill>
                            <a:schemeClr val="bg1">
                              <a:lumMod val="50000"/>
                            </a:schemeClr>
                          </a:solidFill>
                          <a:effectLst/>
                          <a:latin typeface="+mn-lt"/>
                          <a:ea typeface="+mn-ea"/>
                          <a:cs typeface="+mn-cs"/>
                          <a:sym typeface="Arial"/>
                        </a:rPr>
                        <a:t>(), 3):</a:t>
                      </a:r>
                      <a:r>
                        <a:rPr lang="en-US" sz="1100" b="0" i="0" u="none" strike="noStrike" cap="none" baseline="0" dirty="0" smtClean="0">
                          <a:solidFill>
                            <a:schemeClr val="bg1">
                              <a:lumMod val="50000"/>
                            </a:schemeClr>
                          </a:solidFill>
                          <a:effectLst/>
                          <a:latin typeface="+mn-lt"/>
                          <a:ea typeface="+mn-ea"/>
                          <a:cs typeface="+mn-cs"/>
                          <a:sym typeface="Arial"/>
                        </a:rPr>
                        <a:t>             </a:t>
                      </a:r>
                    </a:p>
                    <a:p>
                      <a:pPr rtl="0"/>
                      <a:r>
                        <a:rPr lang="en-US" sz="1100" b="0" i="0" u="none" strike="noStrike" cap="none" baseline="0" dirty="0" smtClean="0">
                          <a:solidFill>
                            <a:schemeClr val="bg1">
                              <a:lumMod val="50000"/>
                            </a:schemeClr>
                          </a:solidFill>
                          <a:effectLst/>
                          <a:latin typeface="+mn-lt"/>
                          <a:ea typeface="+mn-ea"/>
                          <a:cs typeface="+mn-cs"/>
                          <a:sym typeface="Arial"/>
                        </a:rPr>
                        <a:t>                     </a:t>
                      </a:r>
                      <a:r>
                        <a:rPr lang="en-US" sz="1100" b="0" i="0" u="none" strike="noStrike" cap="none" dirty="0" err="1" smtClean="0">
                          <a:solidFill>
                            <a:schemeClr val="bg1">
                              <a:lumMod val="50000"/>
                            </a:schemeClr>
                          </a:solidFill>
                          <a:effectLst/>
                          <a:latin typeface="+mn-lt"/>
                          <a:ea typeface="+mn-ea"/>
                          <a:cs typeface="+mn-cs"/>
                          <a:sym typeface="Arial"/>
                        </a:rPr>
                        <a:t>strip.setPixelColor</a:t>
                      </a:r>
                      <a:r>
                        <a:rPr lang="en-US" sz="1100" b="0" i="0" u="none" strike="noStrike" cap="none" dirty="0" smtClean="0">
                          <a:solidFill>
                            <a:schemeClr val="bg1">
                              <a:lumMod val="50000"/>
                            </a:schemeClr>
                          </a:solidFill>
                          <a:effectLst/>
                          <a:latin typeface="+mn-lt"/>
                          <a:ea typeface="+mn-ea"/>
                          <a:cs typeface="+mn-cs"/>
                          <a:sym typeface="Arial"/>
                        </a:rPr>
                        <a:t>(</a:t>
                      </a:r>
                      <a:r>
                        <a:rPr lang="en-US" sz="1100" b="0" i="0" u="none" strike="noStrike" cap="none" dirty="0" err="1" smtClean="0">
                          <a:solidFill>
                            <a:schemeClr val="bg1">
                              <a:lumMod val="50000"/>
                            </a:schemeClr>
                          </a:solidFill>
                          <a:effectLst/>
                          <a:latin typeface="+mn-lt"/>
                          <a:ea typeface="+mn-ea"/>
                          <a:cs typeface="+mn-cs"/>
                          <a:sym typeface="Arial"/>
                        </a:rPr>
                        <a:t>i+q</a:t>
                      </a:r>
                      <a:r>
                        <a:rPr lang="en-US" sz="1100" b="0" i="0" u="none" strike="noStrike" cap="none" dirty="0" smtClean="0">
                          <a:solidFill>
                            <a:schemeClr val="bg1">
                              <a:lumMod val="50000"/>
                            </a:schemeClr>
                          </a:solidFill>
                          <a:effectLst/>
                          <a:latin typeface="+mn-lt"/>
                          <a:ea typeface="+mn-ea"/>
                          <a:cs typeface="+mn-cs"/>
                          <a:sym typeface="Arial"/>
                        </a:rPr>
                        <a:t>, 0)</a:t>
                      </a:r>
                    </a:p>
                  </a:txBody>
                  <a:tcPr marL="63500" marR="63500" marT="63500" marB="63500">
                    <a:lnL>
                      <a:noFill/>
                    </a:lnL>
                    <a:lnR>
                      <a:noFill/>
                    </a:lnR>
                    <a:lnT>
                      <a:noFill/>
                    </a:lnT>
                    <a:lnB>
                      <a:noFill/>
                    </a:lnB>
                  </a:tcPr>
                </a:tc>
                <a:tc>
                  <a:txBody>
                    <a:bodyPr/>
                    <a:lstStyle/>
                    <a:p>
                      <a:r>
                        <a:rPr lang="en-US" sz="1200" b="0" i="0" u="none" strike="noStrike" cap="none" dirty="0" smtClean="0">
                          <a:solidFill>
                            <a:schemeClr val="bg1">
                              <a:lumMod val="50000"/>
                            </a:schemeClr>
                          </a:solidFill>
                          <a:effectLst/>
                          <a:latin typeface="+mn-lt"/>
                          <a:ea typeface="+mn-ea"/>
                          <a:cs typeface="+mn-cs"/>
                          <a:sym typeface="Arial"/>
                        </a:rPr>
                        <a:t>"""Draw rainbow that uniformly distributes itself across all pixels."""</a:t>
                      </a:r>
                      <a:r>
                        <a:rPr lang="en-US" sz="1000" dirty="0" smtClean="0">
                          <a:solidFill>
                            <a:schemeClr val="bg1">
                              <a:lumMod val="50000"/>
                            </a:schemeClr>
                          </a:solidFill>
                        </a:rPr>
                        <a:t/>
                      </a:r>
                      <a:br>
                        <a:rPr lang="en-US" sz="1000" dirty="0" smtClean="0">
                          <a:solidFill>
                            <a:schemeClr val="bg1">
                              <a:lumMod val="50000"/>
                            </a:schemeClr>
                          </a:solidFill>
                        </a:rPr>
                      </a:br>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endParaRPr lang="en-US" sz="1000" dirty="0" smtClean="0">
                        <a:solidFill>
                          <a:schemeClr val="bg1">
                            <a:lumMod val="50000"/>
                          </a:schemeClr>
                        </a:solidFill>
                      </a:endParaRPr>
                    </a:p>
                    <a:p>
                      <a:r>
                        <a:rPr lang="en-US" sz="1200" dirty="0" smtClean="0">
                          <a:solidFill>
                            <a:schemeClr val="bg1">
                              <a:lumMod val="50000"/>
                            </a:schemeClr>
                          </a:solidFill>
                        </a:rPr>
                        <a:t>"""Rainbow movie theater light style chaser animation."""</a:t>
                      </a:r>
                      <a:endParaRPr lang="en-US" sz="1200" dirty="0">
                        <a:solidFill>
                          <a:schemeClr val="bg1">
                            <a:lumMod val="50000"/>
                          </a:schemeClr>
                        </a:solidFill>
                      </a:endParaRPr>
                    </a:p>
                  </a:txBody>
                  <a:tcPr marL="63500" marR="63500" marT="63500" marB="63500">
                    <a:lnL>
                      <a:noFill/>
                    </a:lnL>
                    <a:lnR>
                      <a:noFill/>
                    </a:lnR>
                    <a:lnT>
                      <a:noFill/>
                    </a:lnT>
                    <a:lnB>
                      <a:noFill/>
                    </a:lnB>
                  </a:tcPr>
                </a:tc>
              </a:tr>
              <a:tr h="752575">
                <a:tc>
                  <a:txBody>
                    <a:bodyPr/>
                    <a:lstStyle/>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bl>
          </a:graphicData>
        </a:graphic>
      </p:graphicFrame>
      <p:sp>
        <p:nvSpPr>
          <p:cNvPr id="81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056612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II</a:t>
            </a:r>
            <a:r>
              <a:rPr lang="en-US" sz="2800" b="1" dirty="0" smtClean="0">
                <a:solidFill>
                  <a:srgbClr val="595A5D"/>
                </a:solidFill>
                <a:latin typeface="+mj-lt"/>
              </a:rPr>
              <a:t>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914887281"/>
              </p:ext>
            </p:extLst>
          </p:nvPr>
        </p:nvGraphicFramePr>
        <p:xfrm>
          <a:off x="3966687" y="692150"/>
          <a:ext cx="5190564" cy="4121925"/>
        </p:xfrm>
        <a:graphic>
          <a:graphicData uri="http://schemas.openxmlformats.org/drawingml/2006/table">
            <a:tbl>
              <a:tblPr/>
              <a:tblGrid>
                <a:gridCol w="2785461"/>
                <a:gridCol w="2405103"/>
              </a:tblGrid>
              <a:tr h="1984442">
                <a:tc>
                  <a:txBody>
                    <a:bodyPr/>
                    <a:lstStyle/>
                    <a:p>
                      <a:pPr rtl="0"/>
                      <a:r>
                        <a:rPr lang="en-US" sz="1200" dirty="0" smtClean="0">
                          <a:solidFill>
                            <a:schemeClr val="bg1">
                              <a:lumMod val="50000"/>
                            </a:schemeClr>
                          </a:solidFill>
                        </a:rPr>
                        <a:t>if __name__ == '__main__':</a:t>
                      </a:r>
                    </a:p>
                    <a:p>
                      <a:pPr rtl="0"/>
                      <a:r>
                        <a:rPr lang="en-US" sz="1200" dirty="0" smtClean="0">
                          <a:solidFill>
                            <a:schemeClr val="bg1">
                              <a:lumMod val="50000"/>
                            </a:schemeClr>
                          </a:solidFill>
                        </a:rPr>
                        <a:t>    </a:t>
                      </a:r>
                      <a:r>
                        <a:rPr lang="en-US" sz="1200" dirty="0" err="1" smtClean="0">
                          <a:solidFill>
                            <a:schemeClr val="bg1">
                              <a:lumMod val="50000"/>
                            </a:schemeClr>
                          </a:solidFill>
                        </a:rPr>
                        <a:t>opt_parse</a:t>
                      </a:r>
                      <a:r>
                        <a:rPr lang="en-US" sz="1200" dirty="0" smtClean="0">
                          <a:solidFill>
                            <a:schemeClr val="bg1">
                              <a:lumMod val="50000"/>
                            </a:schemeClr>
                          </a:solidFill>
                        </a:rPr>
                        <a:t>()</a:t>
                      </a:r>
                    </a:p>
                    <a:p>
                      <a:pPr rtl="0"/>
                      <a:r>
                        <a:rPr lang="en-US" sz="1200" dirty="0" smtClean="0">
                          <a:solidFill>
                            <a:schemeClr val="bg1">
                              <a:lumMod val="50000"/>
                            </a:schemeClr>
                          </a:solidFill>
                        </a:rPr>
                        <a:t>    strip = </a:t>
                      </a:r>
                      <a:r>
                        <a:rPr lang="en-US" sz="1200" dirty="0" err="1" smtClean="0">
                          <a:solidFill>
                            <a:schemeClr val="bg1">
                              <a:lumMod val="50000"/>
                            </a:schemeClr>
                          </a:solidFill>
                        </a:rPr>
                        <a:t>Adafruit_NeoPixel</a:t>
                      </a:r>
                      <a:r>
                        <a:rPr lang="en-US" sz="1200" dirty="0" smtClean="0">
                          <a:solidFill>
                            <a:schemeClr val="bg1">
                              <a:lumMod val="50000"/>
                            </a:schemeClr>
                          </a:solidFill>
                        </a:rPr>
                        <a:t>(LED_COUNT, </a:t>
                      </a:r>
                    </a:p>
                    <a:p>
                      <a:pPr rtl="0"/>
                      <a:r>
                        <a:rPr lang="en-US" sz="1200" dirty="0" smtClean="0">
                          <a:solidFill>
                            <a:schemeClr val="bg1">
                              <a:lumMod val="50000"/>
                            </a:schemeClr>
                          </a:solidFill>
                        </a:rPr>
                        <a:t>        LED_PIN, LED_FREQ_HZ, LED_DMA, </a:t>
                      </a:r>
                    </a:p>
                    <a:p>
                      <a:pPr rtl="0"/>
                      <a:r>
                        <a:rPr lang="en-US" sz="1200" dirty="0" smtClean="0">
                          <a:solidFill>
                            <a:schemeClr val="bg1">
                              <a:lumMod val="50000"/>
                            </a:schemeClr>
                          </a:solidFill>
                        </a:rPr>
                        <a:t>        LED_INVERT, LED_BRIGHTNESS, </a:t>
                      </a:r>
                    </a:p>
                    <a:p>
                      <a:pPr rtl="0"/>
                      <a:r>
                        <a:rPr lang="en-US" sz="1200" dirty="0" smtClean="0">
                          <a:solidFill>
                            <a:schemeClr val="bg1">
                              <a:lumMod val="50000"/>
                            </a:schemeClr>
                          </a:solidFill>
                        </a:rPr>
                        <a:t>        LED_CHANNEL, LED_STRIP)</a:t>
                      </a:r>
                    </a:p>
                    <a:p>
                      <a:pPr rtl="0"/>
                      <a:r>
                        <a:rPr lang="en-US" sz="1200" dirty="0" smtClean="0">
                          <a:solidFill>
                            <a:schemeClr val="bg1">
                              <a:lumMod val="50000"/>
                            </a:schemeClr>
                          </a:solidFill>
                        </a:rPr>
                        <a:t>    </a:t>
                      </a:r>
                      <a:r>
                        <a:rPr lang="en-US" sz="1200" baseline="0" dirty="0" smtClean="0">
                          <a:solidFill>
                            <a:schemeClr val="bg1">
                              <a:lumMod val="50000"/>
                            </a:schemeClr>
                          </a:solidFill>
                        </a:rPr>
                        <a:t> </a:t>
                      </a:r>
                      <a:r>
                        <a:rPr lang="en-US" sz="1200" baseline="0" dirty="0" err="1" smtClean="0">
                          <a:solidFill>
                            <a:schemeClr val="bg1">
                              <a:lumMod val="50000"/>
                            </a:schemeClr>
                          </a:solidFill>
                        </a:rPr>
                        <a:t>strip.begin</a:t>
                      </a:r>
                      <a:r>
                        <a:rPr lang="en-US" sz="1200" baseline="0" dirty="0" smtClean="0">
                          <a:solidFill>
                            <a:schemeClr val="bg1">
                              <a:lumMod val="50000"/>
                            </a:schemeClr>
                          </a:solidFill>
                        </a:rPr>
                        <a:t>()</a:t>
                      </a:r>
                    </a:p>
                    <a:p>
                      <a:pPr rtl="0"/>
                      <a:r>
                        <a:rPr lang="en-US" sz="1200" baseline="0" dirty="0" smtClean="0">
                          <a:solidFill>
                            <a:schemeClr val="bg1">
                              <a:lumMod val="50000"/>
                            </a:schemeClr>
                          </a:solidFill>
                        </a:rPr>
                        <a:t>     </a:t>
                      </a:r>
                    </a:p>
                    <a:p>
                      <a:pPr rtl="0"/>
                      <a:r>
                        <a:rPr lang="en-US" sz="1200" baseline="0" dirty="0" smtClean="0">
                          <a:solidFill>
                            <a:schemeClr val="bg1">
                              <a:lumMod val="50000"/>
                            </a:schemeClr>
                          </a:solidFill>
                        </a:rPr>
                        <a:t>     print ('Press Ctrl-C to quit.')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cloop</a:t>
                      </a:r>
                      <a:r>
                        <a:rPr lang="en-US" sz="1200" baseline="0" dirty="0" smtClean="0">
                          <a:solidFill>
                            <a:schemeClr val="bg1">
                              <a:lumMod val="50000"/>
                            </a:schemeClr>
                          </a:solidFill>
                        </a:rPr>
                        <a:t>=1    </a:t>
                      </a:r>
                    </a:p>
                    <a:p>
                      <a:pPr rtl="0"/>
                      <a:r>
                        <a:rPr lang="en-US" sz="1200" baseline="0" dirty="0" smtClean="0">
                          <a:solidFill>
                            <a:schemeClr val="bg1">
                              <a:lumMod val="50000"/>
                            </a:schemeClr>
                          </a:solidFill>
                        </a:rPr>
                        <a:t>     while True:        </a:t>
                      </a:r>
                    </a:p>
                    <a:p>
                      <a:pPr rtl="0"/>
                      <a:r>
                        <a:rPr lang="en-US" sz="1200" baseline="0" dirty="0" smtClean="0">
                          <a:solidFill>
                            <a:schemeClr val="bg1">
                              <a:lumMod val="50000"/>
                            </a:schemeClr>
                          </a:solidFill>
                        </a:rPr>
                        <a:t>          </a:t>
                      </a:r>
                      <a:endParaRPr lang="en-US" sz="1000" dirty="0">
                        <a:solidFill>
                          <a:schemeClr val="bg1">
                            <a:lumMod val="50000"/>
                          </a:schemeClr>
                        </a:solidFill>
                      </a:endParaRPr>
                    </a:p>
                  </a:txBody>
                  <a:tcPr marL="63500" marR="63500" marT="63500" marB="63500">
                    <a:lnL>
                      <a:noFill/>
                    </a:lnL>
                    <a:lnR>
                      <a:noFill/>
                    </a:lnR>
                    <a:lnT>
                      <a:noFill/>
                    </a:lnT>
                    <a:lnB>
                      <a:noFill/>
                    </a:lnB>
                  </a:tcPr>
                </a:tc>
                <a:tc>
                  <a:txBody>
                    <a:bodyPr/>
                    <a:lstStyle/>
                    <a:p>
                      <a:pPr rtl="0" fontAlgn="t">
                        <a:spcBef>
                          <a:spcPts val="0"/>
                        </a:spcBef>
                        <a:spcAft>
                          <a:spcPts val="0"/>
                        </a:spcAft>
                      </a:pPr>
                      <a:endParaRPr lang="en-US" dirty="0" smtClean="0">
                        <a:effectLst/>
                      </a:endParaRPr>
                    </a:p>
                    <a:p>
                      <a:pPr rtl="0" fontAlgn="t">
                        <a:spcBef>
                          <a:spcPts val="0"/>
                        </a:spcBef>
                        <a:spcAft>
                          <a:spcPts val="0"/>
                        </a:spcAft>
                      </a:pPr>
                      <a:r>
                        <a:rPr lang="en-US" sz="1200" dirty="0" smtClean="0">
                          <a:solidFill>
                            <a:schemeClr val="bg1">
                              <a:lumMod val="50000"/>
                            </a:schemeClr>
                          </a:solidFill>
                          <a:effectLst/>
                        </a:rPr>
                        <a:t># Process arguments</a:t>
                      </a:r>
                    </a:p>
                    <a:p>
                      <a:pPr rtl="0" fontAlgn="t">
                        <a:spcBef>
                          <a:spcPts val="0"/>
                        </a:spcBef>
                        <a:spcAft>
                          <a:spcPts val="0"/>
                        </a:spcAft>
                      </a:pPr>
                      <a:r>
                        <a:rPr lang="en-US" sz="1200" dirty="0" smtClean="0">
                          <a:solidFill>
                            <a:schemeClr val="bg1">
                              <a:lumMod val="50000"/>
                            </a:schemeClr>
                          </a:solidFill>
                          <a:effectLst/>
                        </a:rPr>
                        <a:t># Create </a:t>
                      </a:r>
                      <a:r>
                        <a:rPr lang="en-US" sz="1200" dirty="0" err="1" smtClean="0">
                          <a:solidFill>
                            <a:schemeClr val="bg1">
                              <a:lumMod val="50000"/>
                            </a:schemeClr>
                          </a:solidFill>
                          <a:effectLst/>
                        </a:rPr>
                        <a:t>NeoPixel</a:t>
                      </a:r>
                      <a:r>
                        <a:rPr lang="en-US" sz="1200" dirty="0" smtClean="0">
                          <a:solidFill>
                            <a:schemeClr val="bg1">
                              <a:lumMod val="50000"/>
                            </a:schemeClr>
                          </a:solidFill>
                          <a:effectLst/>
                        </a:rPr>
                        <a:t> object with appropriate configuration.</a:t>
                      </a:r>
                    </a:p>
                    <a:p>
                      <a:pPr rtl="0" fontAlgn="t">
                        <a:spcBef>
                          <a:spcPts val="0"/>
                        </a:spcBef>
                        <a:spcAft>
                          <a:spcPts val="0"/>
                        </a:spcAft>
                      </a:pPr>
                      <a:r>
                        <a:rPr lang="en-US" sz="1200" dirty="0" smtClean="0">
                          <a:solidFill>
                            <a:schemeClr val="bg1">
                              <a:lumMod val="50000"/>
                            </a:schemeClr>
                          </a:solidFill>
                          <a:effectLst/>
                        </a:rPr>
                        <a:t># </a:t>
                      </a:r>
                      <a:r>
                        <a:rPr lang="en-US" sz="1200" dirty="0" err="1" smtClean="0">
                          <a:solidFill>
                            <a:schemeClr val="bg1">
                              <a:lumMod val="50000"/>
                            </a:schemeClr>
                          </a:solidFill>
                          <a:effectLst/>
                        </a:rPr>
                        <a:t>Intialize</a:t>
                      </a:r>
                      <a:r>
                        <a:rPr lang="en-US" sz="1200" dirty="0" smtClean="0">
                          <a:solidFill>
                            <a:schemeClr val="bg1">
                              <a:lumMod val="50000"/>
                            </a:schemeClr>
                          </a:solidFill>
                          <a:effectLst/>
                        </a:rPr>
                        <a:t> the library (must be called once before other functions).</a:t>
                      </a:r>
                    </a:p>
                    <a:p>
                      <a:pPr rtl="0" fontAlgn="t">
                        <a:spcBef>
                          <a:spcPts val="0"/>
                        </a:spcBef>
                        <a:spcAft>
                          <a:spcPts val="0"/>
                        </a:spcAft>
                      </a:pPr>
                      <a:endParaRPr lang="en-US" sz="1200" dirty="0" smtClean="0">
                        <a:solidFill>
                          <a:schemeClr val="bg1">
                            <a:lumMod val="50000"/>
                          </a:schemeClr>
                        </a:solidFill>
                        <a:effectLst/>
                      </a:endParaRPr>
                    </a:p>
                    <a:p>
                      <a:pPr rtl="0" fontAlgn="t">
                        <a:spcBef>
                          <a:spcPts val="0"/>
                        </a:spcBef>
                        <a:spcAft>
                          <a:spcPts val="0"/>
                        </a:spcAft>
                      </a:pPr>
                      <a:endParaRPr lang="en-US" sz="1200" dirty="0" smtClean="0">
                        <a:solidFill>
                          <a:schemeClr val="bg1">
                            <a:lumMod val="50000"/>
                          </a:schemeClr>
                        </a:solidFill>
                        <a:effectLst/>
                      </a:endParaRPr>
                    </a:p>
                    <a:p>
                      <a:pPr rtl="0" fontAlgn="t">
                        <a:spcBef>
                          <a:spcPts val="0"/>
                        </a:spcBef>
                        <a:spcAft>
                          <a:spcPts val="0"/>
                        </a:spcAft>
                      </a:pPr>
                      <a:endParaRPr lang="en-US" sz="1200" dirty="0" smtClean="0">
                        <a:solidFill>
                          <a:schemeClr val="bg1">
                            <a:lumMod val="50000"/>
                          </a:schemeClr>
                        </a:solidFill>
                        <a:effectLst/>
                      </a:endParaRPr>
                    </a:p>
                    <a:p>
                      <a:pPr rtl="0" fontAlgn="t">
                        <a:spcBef>
                          <a:spcPts val="0"/>
                        </a:spcBef>
                        <a:spcAft>
                          <a:spcPts val="0"/>
                        </a:spcAft>
                      </a:pPr>
                      <a:endParaRPr lang="en-US" sz="1200" dirty="0">
                        <a:solidFill>
                          <a:schemeClr val="bg1">
                            <a:lumMod val="50000"/>
                          </a:schemeClr>
                        </a:solidFill>
                        <a:effectLst/>
                      </a:endParaRPr>
                    </a:p>
                  </a:txBody>
                  <a:tcPr marL="63500" marR="63500" marT="63500" marB="63500">
                    <a:lnL>
                      <a:noFill/>
                    </a:lnL>
                    <a:lnR>
                      <a:noFill/>
                    </a:lnR>
                    <a:lnT>
                      <a:noFill/>
                    </a:lnT>
                    <a:lnB>
                      <a:noFill/>
                    </a:lnB>
                  </a:tcPr>
                </a:tc>
              </a:tr>
              <a:tr h="1251725">
                <a:tc>
                  <a:txBody>
                    <a:bodyPr/>
                    <a:lstStyle/>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bl>
          </a:graphicData>
        </a:graphic>
      </p:graphicFrame>
      <p:sp>
        <p:nvSpPr>
          <p:cNvPr id="81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9942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altLang="zh-CN" sz="2800" b="1" dirty="0" smtClean="0">
                <a:solidFill>
                  <a:srgbClr val="595A5D"/>
                </a:solidFill>
              </a:rPr>
              <a:t>WLED </a:t>
            </a:r>
            <a:r>
              <a:rPr lang="en-US" sz="2800" b="1" dirty="0" smtClean="0">
                <a:solidFill>
                  <a:srgbClr val="595A5D"/>
                </a:solidFill>
              </a:rPr>
              <a:t>II</a:t>
            </a:r>
            <a:r>
              <a:rPr lang="en-US" sz="2800" b="1" dirty="0" smtClean="0">
                <a:solidFill>
                  <a:srgbClr val="595A5D"/>
                </a:solidFill>
                <a:latin typeface="+mj-lt"/>
              </a:rPr>
              <a:t>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22</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005194320"/>
              </p:ext>
            </p:extLst>
          </p:nvPr>
        </p:nvGraphicFramePr>
        <p:xfrm>
          <a:off x="3966687" y="692150"/>
          <a:ext cx="5190564" cy="4487685"/>
        </p:xfrm>
        <a:graphic>
          <a:graphicData uri="http://schemas.openxmlformats.org/drawingml/2006/table">
            <a:tbl>
              <a:tblPr/>
              <a:tblGrid>
                <a:gridCol w="2785461"/>
                <a:gridCol w="2405103"/>
              </a:tblGrid>
              <a:tr h="1984442">
                <a:tc>
                  <a:txBody>
                    <a:bodyPr/>
                    <a:lstStyle/>
                    <a:p>
                      <a:pPr rtl="0"/>
                      <a:r>
                        <a:rPr lang="en-US" sz="1200" baseline="0" dirty="0" smtClean="0">
                          <a:solidFill>
                            <a:schemeClr val="bg1">
                              <a:lumMod val="50000"/>
                            </a:schemeClr>
                          </a:solidFill>
                        </a:rPr>
                        <a:t>     print ('Color wipe animations.')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colorWipe</a:t>
                      </a:r>
                      <a:r>
                        <a:rPr lang="en-US" sz="1200" baseline="0" dirty="0" smtClean="0">
                          <a:solidFill>
                            <a:schemeClr val="bg1">
                              <a:lumMod val="50000"/>
                            </a:schemeClr>
                          </a:solidFill>
                        </a:rPr>
                        <a:t>(strip, Color(255, 0, 0))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colorWipe</a:t>
                      </a:r>
                      <a:r>
                        <a:rPr lang="en-US" sz="1200" baseline="0" dirty="0" smtClean="0">
                          <a:solidFill>
                            <a:schemeClr val="bg1">
                              <a:lumMod val="50000"/>
                            </a:schemeClr>
                          </a:solidFill>
                        </a:rPr>
                        <a:t>(strip, Color(0, 255, 0))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colorWipe</a:t>
                      </a:r>
                      <a:r>
                        <a:rPr lang="en-US" sz="1200" baseline="0" dirty="0" smtClean="0">
                          <a:solidFill>
                            <a:schemeClr val="bg1">
                              <a:lumMod val="50000"/>
                            </a:schemeClr>
                          </a:solidFill>
                        </a:rPr>
                        <a:t>(strip, Color(0, 0, 255))  </a:t>
                      </a:r>
                    </a:p>
                    <a:p>
                      <a:pPr rtl="0"/>
                      <a:r>
                        <a:rPr lang="en-US" sz="1200" baseline="0" dirty="0" smtClean="0">
                          <a:solidFill>
                            <a:schemeClr val="bg1">
                              <a:lumMod val="50000"/>
                            </a:schemeClr>
                          </a:solidFill>
                        </a:rPr>
                        <a:t>     print ('Theater chase animations.')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theaterChase</a:t>
                      </a:r>
                      <a:r>
                        <a:rPr lang="en-US" sz="1200" baseline="0" dirty="0" smtClean="0">
                          <a:solidFill>
                            <a:schemeClr val="bg1">
                              <a:lumMod val="50000"/>
                            </a:schemeClr>
                          </a:solidFill>
                        </a:rPr>
                        <a:t>(strip, Color(127, 127, 127))</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theaterChase</a:t>
                      </a:r>
                      <a:r>
                        <a:rPr lang="en-US" sz="1200" baseline="0" dirty="0" smtClean="0">
                          <a:solidFill>
                            <a:schemeClr val="bg1">
                              <a:lumMod val="50000"/>
                            </a:schemeClr>
                          </a:solidFill>
                        </a:rPr>
                        <a:t>(strip, Color(127,   0,   0))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theaterChase</a:t>
                      </a:r>
                      <a:r>
                        <a:rPr lang="en-US" sz="1200" baseline="0" dirty="0" smtClean="0">
                          <a:solidFill>
                            <a:schemeClr val="bg1">
                              <a:lumMod val="50000"/>
                            </a:schemeClr>
                          </a:solidFill>
                        </a:rPr>
                        <a:t>(strip, Color(  0,   0, 127))  </a:t>
                      </a:r>
                    </a:p>
                    <a:p>
                      <a:pPr rtl="0"/>
                      <a:r>
                        <a:rPr lang="en-US" sz="1200" baseline="0" dirty="0" smtClean="0">
                          <a:solidFill>
                            <a:schemeClr val="bg1">
                              <a:lumMod val="50000"/>
                            </a:schemeClr>
                          </a:solidFill>
                        </a:rPr>
                        <a:t>      print ('Rainbow animations.')    </a:t>
                      </a:r>
                    </a:p>
                    <a:p>
                      <a:pPr rtl="0"/>
                      <a:r>
                        <a:rPr lang="en-US" sz="1200" baseline="0" dirty="0" smtClean="0">
                          <a:solidFill>
                            <a:schemeClr val="bg1">
                              <a:lumMod val="50000"/>
                            </a:schemeClr>
                          </a:solidFill>
                        </a:rPr>
                        <a:t>      rainbow(strip)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rainbowCycle</a:t>
                      </a:r>
                      <a:r>
                        <a:rPr lang="en-US" sz="1200" baseline="0" dirty="0" smtClean="0">
                          <a:solidFill>
                            <a:schemeClr val="bg1">
                              <a:lumMod val="50000"/>
                            </a:schemeClr>
                          </a:solidFill>
                        </a:rPr>
                        <a:t>(strip)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theaterChaseRainbow</a:t>
                      </a:r>
                      <a:r>
                        <a:rPr lang="en-US" sz="1200" baseline="0" dirty="0" smtClean="0">
                          <a:solidFill>
                            <a:schemeClr val="bg1">
                              <a:lumMod val="50000"/>
                            </a:schemeClr>
                          </a:solidFill>
                        </a:rPr>
                        <a:t>(strip)     </a:t>
                      </a:r>
                    </a:p>
                    <a:p>
                      <a:pPr rtl="0"/>
                      <a:r>
                        <a:rPr lang="en-US" sz="1200" baseline="0" dirty="0" smtClean="0">
                          <a:solidFill>
                            <a:schemeClr val="bg1">
                              <a:lumMod val="50000"/>
                            </a:schemeClr>
                          </a:solidFill>
                        </a:rPr>
                        <a:t>      </a:t>
                      </a:r>
                      <a:r>
                        <a:rPr lang="en-US" sz="1200" baseline="0" dirty="0" err="1" smtClean="0">
                          <a:solidFill>
                            <a:schemeClr val="bg1">
                              <a:lumMod val="50000"/>
                            </a:schemeClr>
                          </a:solidFill>
                        </a:rPr>
                        <a:t>cloop</a:t>
                      </a:r>
                      <a:r>
                        <a:rPr lang="en-US" sz="1200" baseline="0" dirty="0" smtClean="0">
                          <a:solidFill>
                            <a:schemeClr val="bg1">
                              <a:lumMod val="50000"/>
                            </a:schemeClr>
                          </a:solidFill>
                        </a:rPr>
                        <a:t>=cloop+1</a:t>
                      </a:r>
                    </a:p>
                    <a:p>
                      <a:pPr rtl="0"/>
                      <a:r>
                        <a:rPr lang="en-US" sz="1200" baseline="0" dirty="0" smtClean="0">
                          <a:solidFill>
                            <a:schemeClr val="bg1">
                              <a:lumMod val="50000"/>
                            </a:schemeClr>
                          </a:solidFill>
                        </a:rPr>
                        <a:t>       #        break</a:t>
                      </a:r>
                      <a:endParaRPr lang="en-US" sz="1200" dirty="0">
                        <a:solidFill>
                          <a:schemeClr val="bg1">
                            <a:lumMod val="50000"/>
                          </a:schemeClr>
                        </a:solidFill>
                      </a:endParaRPr>
                    </a:p>
                  </a:txBody>
                  <a:tcPr marL="63500" marR="63500" marT="63500" marB="63500">
                    <a:lnL>
                      <a:noFill/>
                    </a:lnL>
                    <a:lnR>
                      <a:noFill/>
                    </a:lnR>
                    <a:lnT>
                      <a:noFill/>
                    </a:lnT>
                    <a:lnB>
                      <a:noFill/>
                    </a:lnB>
                  </a:tcPr>
                </a:tc>
                <a:tc>
                  <a:txBody>
                    <a:bodyPr/>
                    <a:lstStyle/>
                    <a:p>
                      <a:pPr rtl="0" fontAlgn="t">
                        <a:spcBef>
                          <a:spcPts val="0"/>
                        </a:spcBef>
                        <a:spcAft>
                          <a:spcPts val="0"/>
                        </a:spcAft>
                      </a:pPr>
                      <a:endParaRPr lang="en-US" dirty="0" smtClean="0">
                        <a:effectLst/>
                      </a:endParaRPr>
                    </a:p>
                    <a:p>
                      <a:pPr rtl="0" fontAlgn="t">
                        <a:spcBef>
                          <a:spcPts val="0"/>
                        </a:spcBef>
                        <a:spcAft>
                          <a:spcPts val="0"/>
                        </a:spcAft>
                      </a:pPr>
                      <a:r>
                        <a:rPr lang="en-US" sz="1200" baseline="0" dirty="0" smtClean="0">
                          <a:solidFill>
                            <a:schemeClr val="bg1">
                              <a:lumMod val="50000"/>
                            </a:schemeClr>
                          </a:solidFill>
                        </a:rPr>
                        <a:t>#  Red wipe </a:t>
                      </a:r>
                    </a:p>
                    <a:p>
                      <a:pPr marL="0" marR="0" indent="0" algn="l" defTabSz="914400" rtl="0" eaLnBrk="1" fontAlgn="t" latinLnBrk="0" hangingPunct="1">
                        <a:lnSpc>
                          <a:spcPct val="100000"/>
                        </a:lnSpc>
                        <a:spcBef>
                          <a:spcPts val="0"/>
                        </a:spcBef>
                        <a:spcAft>
                          <a:spcPts val="0"/>
                        </a:spcAft>
                        <a:buClrTx/>
                        <a:buSzTx/>
                        <a:buFontTx/>
                        <a:buNone/>
                        <a:tabLst/>
                        <a:defRPr/>
                      </a:pPr>
                      <a:r>
                        <a:rPr lang="en-US" sz="1200" baseline="0" dirty="0" smtClean="0">
                          <a:solidFill>
                            <a:schemeClr val="bg1">
                              <a:lumMod val="50000"/>
                            </a:schemeClr>
                          </a:solidFill>
                        </a:rPr>
                        <a:t>#  blue wipe        </a:t>
                      </a:r>
                    </a:p>
                    <a:p>
                      <a:pPr rtl="0" fontAlgn="t">
                        <a:spcBef>
                          <a:spcPts val="0"/>
                        </a:spcBef>
                        <a:spcAft>
                          <a:spcPts val="0"/>
                        </a:spcAft>
                      </a:pPr>
                      <a:r>
                        <a:rPr lang="en-US" sz="1200" baseline="0" dirty="0" smtClean="0">
                          <a:solidFill>
                            <a:schemeClr val="bg1">
                              <a:lumMod val="50000"/>
                            </a:schemeClr>
                          </a:solidFill>
                        </a:rPr>
                        <a:t># green wipe</a:t>
                      </a:r>
                      <a:endParaRPr lang="en-US" sz="1200" dirty="0" smtClean="0">
                        <a:solidFill>
                          <a:schemeClr val="bg1">
                            <a:lumMod val="50000"/>
                          </a:schemeClr>
                        </a:solidFill>
                        <a:effectLst/>
                      </a:endParaRPr>
                    </a:p>
                    <a:p>
                      <a:pPr rtl="0" fontAlgn="t">
                        <a:spcBef>
                          <a:spcPts val="0"/>
                        </a:spcBef>
                        <a:spcAft>
                          <a:spcPts val="0"/>
                        </a:spcAft>
                      </a:pPr>
                      <a:endParaRPr lang="en-US" sz="1200" dirty="0" smtClean="0">
                        <a:solidFill>
                          <a:schemeClr val="bg1">
                            <a:lumMod val="50000"/>
                          </a:schemeClr>
                        </a:solidFill>
                        <a:effectLst/>
                      </a:endParaRPr>
                    </a:p>
                    <a:p>
                      <a:pPr rtl="0" fontAlgn="t">
                        <a:spcBef>
                          <a:spcPts val="0"/>
                        </a:spcBef>
                        <a:spcAft>
                          <a:spcPts val="0"/>
                        </a:spcAft>
                      </a:pPr>
                      <a:r>
                        <a:rPr lang="en-US" sz="1200" baseline="0" dirty="0" smtClean="0">
                          <a:solidFill>
                            <a:schemeClr val="bg1">
                              <a:lumMod val="50000"/>
                            </a:schemeClr>
                          </a:solidFill>
                        </a:rPr>
                        <a:t># White theater chase </a:t>
                      </a:r>
                      <a:endParaRPr lang="en-US" sz="1200" dirty="0" smtClean="0">
                        <a:effectLst/>
                      </a:endParaRPr>
                    </a:p>
                    <a:p>
                      <a:pPr marL="0" marR="0" indent="0" algn="l" defTabSz="914400" rtl="0" eaLnBrk="1" fontAlgn="t" latinLnBrk="0" hangingPunct="1">
                        <a:lnSpc>
                          <a:spcPct val="100000"/>
                        </a:lnSpc>
                        <a:spcBef>
                          <a:spcPts val="0"/>
                        </a:spcBef>
                        <a:spcAft>
                          <a:spcPts val="0"/>
                        </a:spcAft>
                        <a:buClrTx/>
                        <a:buSzTx/>
                        <a:buFontTx/>
                        <a:buNone/>
                        <a:tabLst/>
                        <a:defRPr/>
                      </a:pPr>
                      <a:r>
                        <a:rPr lang="en-US" sz="1200" baseline="0" dirty="0" smtClean="0">
                          <a:solidFill>
                            <a:schemeClr val="bg1">
                              <a:lumMod val="50000"/>
                            </a:schemeClr>
                          </a:solidFill>
                        </a:rPr>
                        <a:t># Red theater chase        </a:t>
                      </a:r>
                    </a:p>
                    <a:p>
                      <a:pPr rtl="0" fontAlgn="t">
                        <a:spcBef>
                          <a:spcPts val="0"/>
                        </a:spcBef>
                        <a:spcAft>
                          <a:spcPts val="0"/>
                        </a:spcAft>
                      </a:pPr>
                      <a:r>
                        <a:rPr lang="en-US" sz="1200" baseline="0" dirty="0" smtClean="0">
                          <a:solidFill>
                            <a:schemeClr val="bg1">
                              <a:lumMod val="50000"/>
                            </a:schemeClr>
                          </a:solidFill>
                        </a:rPr>
                        <a:t># Blue theater chase </a:t>
                      </a:r>
                      <a:endParaRPr lang="en-US" sz="1200" dirty="0" smtClean="0">
                        <a:solidFill>
                          <a:schemeClr val="bg1">
                            <a:lumMod val="50000"/>
                          </a:schemeClr>
                        </a:solidFill>
                        <a:effectLst/>
                      </a:endParaRPr>
                    </a:p>
                    <a:p>
                      <a:pPr rtl="0" fontAlgn="t">
                        <a:spcBef>
                          <a:spcPts val="0"/>
                        </a:spcBef>
                        <a:spcAft>
                          <a:spcPts val="0"/>
                        </a:spcAft>
                      </a:pPr>
                      <a:endParaRPr lang="en-US" sz="1200" dirty="0" smtClean="0">
                        <a:solidFill>
                          <a:schemeClr val="bg1">
                            <a:lumMod val="50000"/>
                          </a:schemeClr>
                        </a:solidFill>
                        <a:effectLst/>
                      </a:endParaRPr>
                    </a:p>
                    <a:p>
                      <a:pPr rtl="0" fontAlgn="t">
                        <a:spcBef>
                          <a:spcPts val="0"/>
                        </a:spcBef>
                        <a:spcAft>
                          <a:spcPts val="0"/>
                        </a:spcAft>
                      </a:pPr>
                      <a:endParaRPr lang="en-US" sz="1200" dirty="0">
                        <a:solidFill>
                          <a:schemeClr val="bg1">
                            <a:lumMod val="50000"/>
                          </a:schemeClr>
                        </a:solidFill>
                        <a:effectLst/>
                      </a:endParaRPr>
                    </a:p>
                  </a:txBody>
                  <a:tcPr marL="63500" marR="63500" marT="63500" marB="63500">
                    <a:lnL>
                      <a:noFill/>
                    </a:lnL>
                    <a:lnR>
                      <a:noFill/>
                    </a:lnR>
                    <a:lnT>
                      <a:noFill/>
                    </a:lnT>
                    <a:lnB>
                      <a:noFill/>
                    </a:lnB>
                  </a:tcPr>
                </a:tc>
              </a:tr>
              <a:tr h="1251725">
                <a:tc>
                  <a:txBody>
                    <a:bodyPr/>
                    <a:lstStyle/>
                    <a:p>
                      <a:pPr rtl="0" fontAlgn="t">
                        <a:spcBef>
                          <a:spcPts val="0"/>
                        </a:spcBef>
                        <a:spcAft>
                          <a:spcPts val="0"/>
                        </a:spcAft>
                      </a:pPr>
                      <a:endParaRPr lang="en-US" dirty="0"/>
                    </a:p>
                  </a:txBody>
                  <a:tcPr marL="63500" marR="63500" marT="63500" marB="63500">
                    <a:lnL>
                      <a:noFill/>
                    </a:lnL>
                    <a:lnR>
                      <a:noFill/>
                    </a:lnR>
                    <a:lnT>
                      <a:noFill/>
                    </a:lnT>
                    <a:lnB>
                      <a:noFill/>
                    </a:lnB>
                  </a:tcPr>
                </a:tc>
                <a:tc>
                  <a:txBody>
                    <a:bodyPr/>
                    <a:lstStyle/>
                    <a:p>
                      <a:pPr fontAlgn="t"/>
                      <a:r>
                        <a:rPr lang="en-US" dirty="0"/>
                        <a:t/>
                      </a:r>
                      <a:br>
                        <a:rPr lang="en-US" dirty="0"/>
                      </a:br>
                      <a:endParaRPr lang="en-US" dirty="0"/>
                    </a:p>
                  </a:txBody>
                  <a:tcPr marL="63500" marR="63500" marT="63500" marB="63500">
                    <a:lnL>
                      <a:noFill/>
                    </a:lnL>
                    <a:lnR>
                      <a:noFill/>
                    </a:lnR>
                    <a:lnT>
                      <a:noFill/>
                    </a:lnT>
                    <a:lnB>
                      <a:noFill/>
                    </a:lnB>
                  </a:tcPr>
                </a:tc>
              </a:tr>
            </a:tbl>
          </a:graphicData>
        </a:graphic>
      </p:graphicFrame>
      <p:sp>
        <p:nvSpPr>
          <p:cNvPr id="819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69010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sz="2800" b="1" dirty="0" smtClean="0">
                <a:solidFill>
                  <a:srgbClr val="595A5D"/>
                </a:solidFill>
              </a:rPr>
              <a:t>video demo</a:t>
            </a:r>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23</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4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00518631"/>
              </p:ext>
            </p:extLst>
          </p:nvPr>
        </p:nvGraphicFramePr>
        <p:xfrm>
          <a:off x="3979333" y="700617"/>
          <a:ext cx="5164667" cy="3227916"/>
        </p:xfrm>
        <a:graphic>
          <a:graphicData uri="http://schemas.openxmlformats.org/drawingml/2006/table">
            <a:tbl>
              <a:tblPr/>
              <a:tblGrid>
                <a:gridCol w="3158067"/>
                <a:gridCol w="2006600"/>
              </a:tblGrid>
              <a:tr h="1248534">
                <a:tc>
                  <a:txBody>
                    <a:bodyPr/>
                    <a:lstStyle/>
                    <a:p>
                      <a:endParaRPr lang="en-US" dirty="0"/>
                    </a:p>
                  </a:txBody>
                  <a:tcPr marL="63500" marR="63500" marT="63500" marB="63500">
                    <a:lnL>
                      <a:noFill/>
                    </a:lnL>
                    <a:lnR>
                      <a:noFill/>
                    </a:lnR>
                    <a:lnT>
                      <a:noFill/>
                    </a:lnT>
                    <a:lnB>
                      <a:noFill/>
                    </a:lnB>
                  </a:tcPr>
                </a:tc>
                <a:tc>
                  <a:txBody>
                    <a:bodyPr/>
                    <a:lstStyle/>
                    <a:p>
                      <a:endParaRPr lang="en-US"/>
                    </a:p>
                  </a:txBody>
                  <a:tcPr marL="63500" marR="63500" marT="63500" marB="63500">
                    <a:lnL>
                      <a:noFill/>
                    </a:lnL>
                    <a:lnR>
                      <a:noFill/>
                    </a:lnR>
                    <a:lnT>
                      <a:noFill/>
                    </a:lnT>
                    <a:lnB>
                      <a:noFill/>
                    </a:lnB>
                  </a:tcPr>
                </a:tc>
              </a:tr>
              <a:tr h="1979382">
                <a:tc>
                  <a:txBody>
                    <a:bodyPr/>
                    <a:lstStyle/>
                    <a:p>
                      <a:endParaRPr lang="en-US"/>
                    </a:p>
                  </a:txBody>
                  <a:tcPr marL="63500" marR="63500" marT="63500" marB="63500">
                    <a:lnL>
                      <a:noFill/>
                    </a:lnL>
                    <a:lnR>
                      <a:noFill/>
                    </a:lnR>
                    <a:lnT>
                      <a:noFill/>
                    </a:lnT>
                    <a:lnB>
                      <a:noFill/>
                    </a:lnB>
                  </a:tcPr>
                </a:tc>
                <a:tc>
                  <a:txBody>
                    <a:bodyPr/>
                    <a:lstStyle/>
                    <a:p>
                      <a:endParaRPr lang="en-US" dirty="0"/>
                    </a:p>
                  </a:txBody>
                  <a:tcPr marL="63500" marR="63500" marT="63500" marB="63500">
                    <a:lnL>
                      <a:noFill/>
                    </a:lnL>
                    <a:lnR>
                      <a:noFill/>
                    </a:lnR>
                    <a:lnT>
                      <a:noFill/>
                    </a:lnT>
                    <a:lnB>
                      <a:noFill/>
                    </a:lnB>
                  </a:tcPr>
                </a:tc>
              </a:tr>
            </a:tbl>
          </a:graphicData>
        </a:graphic>
      </p:graphicFrame>
      <p:sp>
        <p:nvSpPr>
          <p:cNvPr id="737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 name="wled-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66081" y="674343"/>
            <a:ext cx="5191169" cy="3253973"/>
          </a:xfrm>
          <a:prstGeom prst="rect">
            <a:avLst/>
          </a:prstGeom>
        </p:spPr>
      </p:pic>
    </p:spTree>
    <p:extLst>
      <p:ext uri="{BB962C8B-B14F-4D97-AF65-F5344CB8AC3E}">
        <p14:creationId xmlns:p14="http://schemas.microsoft.com/office/powerpoint/2010/main" val="42205810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27077" y="3890964"/>
            <a:ext cx="7191600" cy="63054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Congratulations </a:t>
            </a:r>
            <a:r>
              <a:rPr lang="en-US" sz="2800" b="1" dirty="0">
                <a:solidFill>
                  <a:srgbClr val="595A5D"/>
                </a:solidFill>
                <a:latin typeface="+mj-lt"/>
              </a:rPr>
              <a:t>O</a:t>
            </a:r>
            <a:r>
              <a:rPr lang="en-US" sz="2800" b="1" dirty="0" smtClean="0">
                <a:solidFill>
                  <a:srgbClr val="595A5D"/>
                </a:solidFill>
                <a:latin typeface="+mj-lt"/>
              </a:rPr>
              <a:t>n Finishing </a:t>
            </a:r>
            <a:endParaRPr lang="en" sz="2800" b="1" dirty="0">
              <a:solidFill>
                <a:srgbClr val="595A5D"/>
              </a:solidFill>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30" y="-923254"/>
            <a:ext cx="8659906" cy="4066942"/>
          </a:xfrm>
          <a:prstGeom prst="rect">
            <a:avLst/>
          </a:prstGeom>
        </p:spPr>
      </p:pic>
      <p:sp>
        <p:nvSpPr>
          <p:cNvPr id="6" name="Rectangle 5"/>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72826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3</a:t>
            </a:fld>
            <a:endParaRPr lang="en" sz="1200" dirty="0"/>
          </a:p>
        </p:txBody>
      </p:sp>
      <p:sp>
        <p:nvSpPr>
          <p:cNvPr id="14" name="Shape 70"/>
          <p:cNvSpPr txBox="1">
            <a:spLocks/>
          </p:cNvSpPr>
          <p:nvPr/>
        </p:nvSpPr>
        <p:spPr>
          <a:xfrm>
            <a:off x="414235" y="314689"/>
            <a:ext cx="7773032"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quick review </a:t>
            </a:r>
            <a:r>
              <a:rPr lang="en" sz="2800" b="1" dirty="0" smtClean="0">
                <a:solidFill>
                  <a:schemeClr val="bg1">
                    <a:lumMod val="50000"/>
                  </a:schemeClr>
                </a:solidFill>
                <a:latin typeface="+mj-lt"/>
              </a:rPr>
              <a:t>basic concept of  </a:t>
            </a:r>
            <a:r>
              <a:rPr lang="en" sz="2800" b="1" dirty="0" smtClean="0">
                <a:solidFill>
                  <a:srgbClr val="92D050"/>
                </a:solidFill>
                <a:latin typeface="+mj-lt"/>
              </a:rPr>
              <a:t>Electricity</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3</a:t>
            </a:fld>
            <a:endParaRPr lang="en" sz="1200" dirty="0"/>
          </a:p>
        </p:txBody>
      </p:sp>
      <p:sp>
        <p:nvSpPr>
          <p:cNvPr id="3" name="Rectangle 2"/>
          <p:cNvSpPr/>
          <p:nvPr/>
        </p:nvSpPr>
        <p:spPr>
          <a:xfrm>
            <a:off x="889620" y="2078989"/>
            <a:ext cx="6183209" cy="2163669"/>
          </a:xfrm>
          <a:prstGeom prst="rect">
            <a:avLst/>
          </a:prstGeom>
        </p:spPr>
        <p:txBody>
          <a:bodyPr wrap="square">
            <a:spAutoFit/>
          </a:bodyPr>
          <a:lstStyle/>
          <a:p>
            <a:pPr>
              <a:lnSpc>
                <a:spcPct val="80000"/>
              </a:lnSpc>
              <a:spcAft>
                <a:spcPts val="600"/>
              </a:spcAft>
            </a:pPr>
            <a:r>
              <a:rPr lang="en-US" dirty="0"/>
              <a:t>The three basic principles for this tutorial can be explained using electrons, or more specifically, the charge they create</a:t>
            </a:r>
            <a:r>
              <a:rPr lang="en-US" dirty="0" smtClean="0"/>
              <a:t>:</a:t>
            </a:r>
          </a:p>
          <a:p>
            <a:pPr>
              <a:lnSpc>
                <a:spcPct val="80000"/>
              </a:lnSpc>
              <a:spcAft>
                <a:spcPts val="600"/>
              </a:spcAft>
            </a:pPr>
            <a:endParaRPr lang="en-US" dirty="0"/>
          </a:p>
          <a:p>
            <a:r>
              <a:rPr lang="en-US" b="1" dirty="0"/>
              <a:t> </a:t>
            </a:r>
            <a:r>
              <a:rPr lang="en-US" b="1" dirty="0" smtClean="0"/>
              <a:t>   Voltage</a:t>
            </a:r>
            <a:r>
              <a:rPr lang="en-US" dirty="0"/>
              <a:t> is the difference in charge between two points</a:t>
            </a:r>
            <a:r>
              <a:rPr lang="en-US" dirty="0" smtClean="0"/>
              <a:t>.</a:t>
            </a:r>
          </a:p>
          <a:p>
            <a:endParaRPr lang="en-US" dirty="0"/>
          </a:p>
          <a:p>
            <a:r>
              <a:rPr lang="en-US" b="1" dirty="0" smtClean="0"/>
              <a:t>    Current</a:t>
            </a:r>
            <a:r>
              <a:rPr lang="en-US" dirty="0"/>
              <a:t> is the rate at which charge is flowing</a:t>
            </a:r>
            <a:r>
              <a:rPr lang="en-US" dirty="0" smtClean="0"/>
              <a:t>.</a:t>
            </a:r>
          </a:p>
          <a:p>
            <a:endParaRPr lang="en-US" dirty="0"/>
          </a:p>
          <a:p>
            <a:r>
              <a:rPr lang="en-US" b="1" dirty="0" smtClean="0"/>
              <a:t>    Resistance</a:t>
            </a:r>
            <a:r>
              <a:rPr lang="en-US" dirty="0"/>
              <a:t> is a material’s tendency to resist the flow of charge (current).</a:t>
            </a:r>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81752"/>
          </a:xfrm>
          <a:prstGeom prst="rect">
            <a:avLst/>
          </a:prstGeom>
        </p:spPr>
        <p:txBody>
          <a:bodyPr wrap="square">
            <a:spAutoFit/>
          </a:bodyPr>
          <a:lstStyle/>
          <a:p>
            <a:pPr>
              <a:lnSpc>
                <a:spcPct val="80000"/>
              </a:lnSpc>
              <a:spcAft>
                <a:spcPts val="600"/>
              </a:spcAft>
            </a:pPr>
            <a:r>
              <a:rPr lang="en-US" dirty="0"/>
              <a:t>Electricity is the movement of electrons. Electrons create charge, which we can harness to do work. Your lightbulb, your stereo, your phone, etc., are all harnessing the movement of the electrons in order to do work. They all operate using the same basic power source: the movement of electrons.</a:t>
            </a:r>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598603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4</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a:t>
            </a:r>
            <a:r>
              <a:rPr lang="en" sz="2800" b="1" dirty="0" smtClean="0">
                <a:solidFill>
                  <a:schemeClr val="bg1">
                    <a:lumMod val="50000"/>
                  </a:schemeClr>
                </a:solidFill>
                <a:latin typeface="+mj-lt"/>
              </a:rPr>
              <a:t>What is </a:t>
            </a:r>
            <a:r>
              <a:rPr lang="en" sz="2800" b="1" dirty="0">
                <a:solidFill>
                  <a:srgbClr val="92D050"/>
                </a:solidFill>
                <a:latin typeface="+mj-lt"/>
              </a:rPr>
              <a:t>I</a:t>
            </a:r>
            <a:r>
              <a:rPr lang="en" sz="2800" b="1" dirty="0" smtClean="0">
                <a:solidFill>
                  <a:srgbClr val="92D050"/>
                </a:solidFill>
                <a:latin typeface="+mj-lt"/>
              </a:rPr>
              <a:t>nnovaker Digital Circuits Kits</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4</a:t>
            </a:fld>
            <a:endParaRPr lang="en" sz="1200" dirty="0"/>
          </a:p>
        </p:txBody>
      </p:sp>
      <p:sp>
        <p:nvSpPr>
          <p:cNvPr id="3" name="Rectangle 2"/>
          <p:cNvSpPr/>
          <p:nvPr/>
        </p:nvSpPr>
        <p:spPr>
          <a:xfrm>
            <a:off x="917226" y="2264238"/>
            <a:ext cx="6017744" cy="2266261"/>
          </a:xfrm>
          <a:prstGeom prst="rect">
            <a:avLst/>
          </a:prstGeom>
        </p:spPr>
        <p:txBody>
          <a:bodyPr wrap="square">
            <a:spAutoFit/>
          </a:bodyPr>
          <a:lstStyle/>
          <a:p>
            <a:pPr>
              <a:lnSpc>
                <a:spcPct val="80000"/>
              </a:lnSpc>
              <a:spcAft>
                <a:spcPts val="600"/>
              </a:spcAft>
            </a:pPr>
            <a:r>
              <a:rPr lang="en-US" b="1" dirty="0" err="1"/>
              <a:t>Innovaker</a:t>
            </a:r>
            <a:r>
              <a:rPr lang="en-US" b="1" dirty="0"/>
              <a:t> Digital Circuits </a:t>
            </a:r>
            <a:r>
              <a:rPr lang="en-US" b="1" dirty="0" smtClean="0"/>
              <a:t>Kit</a:t>
            </a:r>
            <a:r>
              <a:rPr lang="en-US" dirty="0"/>
              <a:t> </a:t>
            </a:r>
            <a:r>
              <a:rPr lang="en-US" dirty="0" smtClean="0"/>
              <a:t>includes:</a:t>
            </a:r>
          </a:p>
          <a:p>
            <a:pPr>
              <a:lnSpc>
                <a:spcPct val="80000"/>
              </a:lnSpc>
              <a:spcAft>
                <a:spcPts val="600"/>
              </a:spcAft>
            </a:pPr>
            <a:endParaRPr lang="en-US" dirty="0"/>
          </a:p>
          <a:p>
            <a:pPr>
              <a:lnSpc>
                <a:spcPct val="80000"/>
              </a:lnSpc>
              <a:spcAft>
                <a:spcPts val="600"/>
              </a:spcAft>
            </a:pPr>
            <a:r>
              <a:rPr lang="en-US" dirty="0" smtClean="0"/>
              <a:t>.    Pi PCB    </a:t>
            </a:r>
          </a:p>
          <a:p>
            <a:pPr>
              <a:lnSpc>
                <a:spcPct val="80000"/>
              </a:lnSpc>
              <a:spcAft>
                <a:spcPts val="600"/>
              </a:spcAft>
            </a:pPr>
            <a:r>
              <a:rPr lang="en-US" dirty="0" smtClean="0"/>
              <a:t>.    LED      </a:t>
            </a:r>
          </a:p>
          <a:p>
            <a:pPr>
              <a:lnSpc>
                <a:spcPct val="80000"/>
              </a:lnSpc>
              <a:spcAft>
                <a:spcPts val="600"/>
              </a:spcAft>
            </a:pPr>
            <a:r>
              <a:rPr lang="en-US" dirty="0" smtClean="0"/>
              <a:t>.    Resistor</a:t>
            </a:r>
          </a:p>
          <a:p>
            <a:pPr>
              <a:lnSpc>
                <a:spcPct val="80000"/>
              </a:lnSpc>
              <a:spcAft>
                <a:spcPts val="600"/>
              </a:spcAft>
            </a:pPr>
            <a:r>
              <a:rPr lang="en-US" dirty="0" smtClean="0"/>
              <a:t>.    LCD         </a:t>
            </a:r>
          </a:p>
          <a:p>
            <a:pPr>
              <a:lnSpc>
                <a:spcPct val="80000"/>
              </a:lnSpc>
              <a:spcAft>
                <a:spcPts val="600"/>
              </a:spcAft>
            </a:pPr>
            <a:r>
              <a:rPr lang="en-US" dirty="0" smtClean="0"/>
              <a:t>.    Relay   </a:t>
            </a:r>
          </a:p>
          <a:p>
            <a:pPr>
              <a:lnSpc>
                <a:spcPct val="80000"/>
              </a:lnSpc>
              <a:spcAft>
                <a:spcPts val="600"/>
              </a:spcAft>
            </a:pPr>
            <a:r>
              <a:rPr lang="en-US" dirty="0" smtClean="0"/>
              <a:t>.    Buzzer</a:t>
            </a:r>
          </a:p>
          <a:p>
            <a:pPr>
              <a:lnSpc>
                <a:spcPct val="80000"/>
              </a:lnSpc>
              <a:spcAft>
                <a:spcPts val="600"/>
              </a:spcAft>
            </a:pPr>
            <a:r>
              <a:rPr lang="en-US" dirty="0" smtClean="0"/>
              <a:t>.    Motion sensor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1384995"/>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Using </a:t>
            </a:r>
            <a:r>
              <a:rPr lang="en-US" dirty="0"/>
              <a:t>these </a:t>
            </a:r>
            <a:r>
              <a:rPr lang="en-US" dirty="0" smtClean="0"/>
              <a:t>tools from the kits, </a:t>
            </a:r>
            <a:r>
              <a:rPr lang="en-US" dirty="0"/>
              <a:t>students can focus on electronic theory and programming instead of spending time making tedious wire connections. By undertaking a series of hands-on projects, students will learn how to develop rapid prototypes safely.</a:t>
            </a:r>
          </a:p>
          <a:p>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2" name="TextBox 1"/>
          <p:cNvSpPr txBox="1"/>
          <p:nvPr/>
        </p:nvSpPr>
        <p:spPr>
          <a:xfrm>
            <a:off x="3340484" y="2709334"/>
            <a:ext cx="3725333" cy="1518364"/>
          </a:xfrm>
          <a:prstGeom prst="rect">
            <a:avLst/>
          </a:prstGeom>
          <a:noFill/>
        </p:spPr>
        <p:txBody>
          <a:bodyPr wrap="square" rtlCol="0">
            <a:spAutoFit/>
          </a:bodyPr>
          <a:lstStyle/>
          <a:p>
            <a:pPr>
              <a:lnSpc>
                <a:spcPct val="80000"/>
              </a:lnSpc>
              <a:spcAft>
                <a:spcPts val="600"/>
              </a:spcAft>
            </a:pPr>
            <a:r>
              <a:rPr lang="en-US" dirty="0" smtClean="0"/>
              <a:t>.   </a:t>
            </a:r>
            <a:r>
              <a:rPr lang="en-US" dirty="0"/>
              <a:t>Light sensor</a:t>
            </a:r>
          </a:p>
          <a:p>
            <a:pPr>
              <a:lnSpc>
                <a:spcPct val="80000"/>
              </a:lnSpc>
              <a:spcAft>
                <a:spcPts val="600"/>
              </a:spcAft>
            </a:pPr>
            <a:r>
              <a:rPr lang="en-US" dirty="0"/>
              <a:t>.   </a:t>
            </a:r>
            <a:r>
              <a:rPr lang="en-US" dirty="0" smtClean="0"/>
              <a:t>Button </a:t>
            </a:r>
            <a:r>
              <a:rPr lang="en-US" dirty="0"/>
              <a:t>with cap          </a:t>
            </a:r>
            <a:endParaRPr lang="en-US" dirty="0" smtClean="0"/>
          </a:p>
          <a:p>
            <a:pPr>
              <a:lnSpc>
                <a:spcPct val="80000"/>
              </a:lnSpc>
              <a:spcAft>
                <a:spcPts val="600"/>
              </a:spcAft>
            </a:pPr>
            <a:r>
              <a:rPr lang="en-US" dirty="0" smtClean="0"/>
              <a:t>.   1uf </a:t>
            </a:r>
            <a:r>
              <a:rPr lang="en-US" dirty="0"/>
              <a:t>Capacitor</a:t>
            </a:r>
          </a:p>
          <a:p>
            <a:pPr>
              <a:lnSpc>
                <a:spcPct val="80000"/>
              </a:lnSpc>
              <a:spcAft>
                <a:spcPts val="600"/>
              </a:spcAft>
            </a:pPr>
            <a:r>
              <a:rPr lang="en-US" dirty="0"/>
              <a:t>.   </a:t>
            </a:r>
            <a:r>
              <a:rPr lang="en-US" dirty="0" smtClean="0"/>
              <a:t>Temperature </a:t>
            </a:r>
            <a:r>
              <a:rPr lang="en-US" dirty="0"/>
              <a:t>&amp; Humidity Sensor</a:t>
            </a:r>
          </a:p>
          <a:p>
            <a:pPr>
              <a:lnSpc>
                <a:spcPct val="80000"/>
              </a:lnSpc>
              <a:spcAft>
                <a:spcPts val="600"/>
              </a:spcAft>
            </a:pPr>
            <a:r>
              <a:rPr lang="en-US" dirty="0"/>
              <a:t>.   </a:t>
            </a:r>
            <a:r>
              <a:rPr lang="en-US" dirty="0" err="1" smtClean="0"/>
              <a:t>Arduino</a:t>
            </a:r>
            <a:r>
              <a:rPr lang="en-US" dirty="0" smtClean="0"/>
              <a:t> </a:t>
            </a:r>
            <a:r>
              <a:rPr lang="en-US" dirty="0"/>
              <a:t>Nano</a:t>
            </a:r>
          </a:p>
          <a:p>
            <a:pPr>
              <a:lnSpc>
                <a:spcPct val="80000"/>
              </a:lnSpc>
              <a:spcAft>
                <a:spcPts val="600"/>
              </a:spcAft>
            </a:pPr>
            <a:r>
              <a:rPr lang="en-US" dirty="0">
                <a:solidFill>
                  <a:srgbClr val="595A5D"/>
                </a:solidFill>
              </a:rPr>
              <a:t>  </a:t>
            </a:r>
            <a:endParaRPr lang="en-US" dirty="0"/>
          </a:p>
        </p:txBody>
      </p:sp>
    </p:spTree>
    <p:extLst>
      <p:ext uri="{BB962C8B-B14F-4D97-AF65-F5344CB8AC3E}">
        <p14:creationId xmlns:p14="http://schemas.microsoft.com/office/powerpoint/2010/main" val="28088373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5</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Innovaker Digital Circuits Kits </a:t>
            </a:r>
            <a:r>
              <a:rPr lang="en" sz="2800" b="1" dirty="0" smtClean="0">
                <a:solidFill>
                  <a:schemeClr val="bg1"/>
                </a:solidFill>
                <a:latin typeface="+mj-lt"/>
              </a:rPr>
              <a:t>layout</a:t>
            </a:r>
            <a:endParaRPr lang="en" sz="2800" b="1" dirty="0">
              <a:solidFill>
                <a:schemeClr val="bg1"/>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5</a:t>
            </a:fld>
            <a:endParaRPr lang="en" sz="12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38664"/>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It has built in </a:t>
            </a:r>
            <a:r>
              <a:rPr lang="en-US" dirty="0" err="1" smtClean="0"/>
              <a:t>Arduino</a:t>
            </a:r>
            <a:r>
              <a:rPr lang="en-US" dirty="0" smtClean="0"/>
              <a:t> Nano, and can connect to external Raspberry Pi.</a:t>
            </a:r>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1266" name="Picture 2" descr="https://lh4.googleusercontent.com/5NDzlGHpKn6UOKGINO1PG9RDscckGdj0yWDDSupb0gCyoQ4YfR-AGOcHxXvEQ8wUGHO9lgeidMTHGTAqzFybghNAMeAnGxZNMRK-Vv8WNz23rZW3CvqmCYQVLvqLULEmSH1vCmW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358" y="1620802"/>
            <a:ext cx="5943600" cy="323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89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2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015663"/>
          </a:xfrm>
          <a:prstGeom prst="rect">
            <a:avLst/>
          </a:prstGeom>
          <a:noFill/>
        </p:spPr>
        <p:txBody>
          <a:bodyPr wrap="square" rtlCol="0">
            <a:spAutoFit/>
          </a:bodyPr>
          <a:lstStyle/>
          <a:p>
            <a:r>
              <a:rPr lang="en-US" sz="1200" kern="1200" dirty="0" smtClean="0">
                <a:solidFill>
                  <a:schemeClr val="bg1"/>
                </a:solidFill>
              </a:rPr>
              <a:t>Use network cable to connect with router to get IP</a:t>
            </a:r>
          </a:p>
          <a:p>
            <a:endParaRPr lang="en-US" sz="1200" kern="1200" dirty="0" smtClean="0">
              <a:solidFill>
                <a:schemeClr val="bg1"/>
              </a:solidFill>
            </a:endParaRPr>
          </a:p>
          <a:p>
            <a:r>
              <a:rPr lang="en-US" sz="1200" dirty="0" smtClean="0"/>
              <a:t>Connect Pi with router with </a:t>
            </a:r>
            <a:r>
              <a:rPr lang="en-US" sz="1200" dirty="0" err="1" smtClean="0"/>
              <a:t>ethernet</a:t>
            </a:r>
            <a:r>
              <a:rPr lang="en-US" sz="1200" dirty="0" smtClean="0"/>
              <a:t> cable, start Pi, the IP will be displayed on LCD, then remote connect to Raspberry Pi through VNC viewer.</a:t>
            </a:r>
            <a:endParaRPr lang="en-US" sz="1200" dirty="0">
              <a:solidFill>
                <a:schemeClr val="bg1"/>
              </a:solidFill>
            </a:endParaRPr>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val="1769975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3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7</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938992"/>
          </a:xfrm>
          <a:prstGeom prst="rect">
            <a:avLst/>
          </a:prstGeom>
          <a:noFill/>
        </p:spPr>
        <p:txBody>
          <a:bodyPr wrap="square" rtlCol="0">
            <a:spAutoFit/>
          </a:bodyPr>
          <a:lstStyle/>
          <a:p>
            <a:r>
              <a:rPr lang="en-US" sz="1200" dirty="0" smtClean="0"/>
              <a:t>Use </a:t>
            </a:r>
            <a:r>
              <a:rPr lang="en-US" sz="1200" dirty="0" err="1" smtClean="0"/>
              <a:t>martphone</a:t>
            </a:r>
            <a:r>
              <a:rPr lang="en-US" sz="1200" dirty="0" smtClean="0"/>
              <a:t> hotspot to get IP</a:t>
            </a:r>
          </a:p>
          <a:p>
            <a:endParaRPr lang="en-US" sz="1200" b="1" dirty="0" smtClean="0"/>
          </a:p>
          <a:p>
            <a:r>
              <a:rPr lang="en-US" sz="1200" dirty="0" smtClean="0"/>
              <a:t>Set hotspot on </a:t>
            </a:r>
            <a:r>
              <a:rPr lang="en-US" sz="1200" dirty="0" err="1" smtClean="0"/>
              <a:t>smartphone</a:t>
            </a:r>
            <a:r>
              <a:rPr lang="en-US" sz="1200" dirty="0" smtClean="0"/>
              <a:t>, </a:t>
            </a:r>
          </a:p>
          <a:p>
            <a:endParaRPr lang="en-US" sz="1200" dirty="0" smtClean="0"/>
          </a:p>
          <a:p>
            <a:r>
              <a:rPr lang="en-US" sz="1200" dirty="0" smtClean="0"/>
              <a:t>the spot name “</a:t>
            </a:r>
            <a:r>
              <a:rPr lang="en-US" sz="1200" dirty="0" err="1" smtClean="0"/>
              <a:t>Pizhi</a:t>
            </a:r>
            <a:r>
              <a:rPr lang="en-US" sz="1200" dirty="0" smtClean="0"/>
              <a:t>”,  password “</a:t>
            </a:r>
            <a:r>
              <a:rPr lang="en-US" sz="1200" dirty="0" err="1" smtClean="0"/>
              <a:t>innovaker</a:t>
            </a:r>
            <a:r>
              <a:rPr lang="en-US" sz="1200" dirty="0" smtClean="0"/>
              <a:t>”.</a:t>
            </a:r>
          </a:p>
          <a:p>
            <a:endParaRPr lang="en-US" sz="1200" dirty="0" smtClean="0"/>
          </a:p>
          <a:p>
            <a:r>
              <a:rPr lang="en-US" sz="1200" dirty="0" smtClean="0"/>
              <a:t>Start Pi with LCD, the LCD will display Pi IP of hotspot, go to VNC, then remote connect to Raspberry Pi through VNC viewer.</a:t>
            </a:r>
          </a:p>
          <a:p>
            <a:r>
              <a:rPr lang="en-US" sz="1200" dirty="0" smtClean="0"/>
              <a:t/>
            </a:r>
            <a:br>
              <a:rPr lang="en-US" sz="1200" dirty="0" smtClean="0"/>
            </a:br>
            <a:endParaRPr lang="en-US" sz="1200" b="1" dirty="0"/>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val="1769975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pPr>
              <a:buClr>
                <a:srgbClr val="FFFFFF"/>
              </a:buClr>
            </a:pPr>
            <a:r>
              <a:rPr lang="en-US" sz="2800" b="1" dirty="0" smtClean="0">
                <a:solidFill>
                  <a:srgbClr val="595A5D"/>
                </a:solidFill>
                <a:latin typeface="Arial"/>
              </a:rPr>
              <a:t>Electronic </a:t>
            </a:r>
          </a:p>
          <a:p>
            <a:pPr>
              <a:buClr>
                <a:srgbClr val="FFFFFF"/>
              </a:buClr>
            </a:pPr>
            <a:r>
              <a:rPr lang="en-US" sz="2800" b="1" dirty="0" smtClean="0">
                <a:solidFill>
                  <a:srgbClr val="595A5D"/>
                </a:solidFill>
                <a:latin typeface="Arial"/>
              </a:rPr>
              <a:t>component </a:t>
            </a:r>
          </a:p>
          <a:p>
            <a:pPr>
              <a:buClr>
                <a:srgbClr val="FFFFFF"/>
              </a:buClr>
            </a:pPr>
            <a:r>
              <a:rPr lang="en-US" sz="2800" b="1" dirty="0" smtClean="0">
                <a:solidFill>
                  <a:srgbClr val="595A5D"/>
                </a:solidFill>
                <a:latin typeface="Arial"/>
              </a:rPr>
              <a:t>--- </a:t>
            </a:r>
            <a:r>
              <a:rPr lang="en-US" sz="2800" dirty="0" smtClean="0">
                <a:solidFill>
                  <a:srgbClr val="00517C">
                    <a:lumMod val="50000"/>
                  </a:srgbClr>
                </a:solidFill>
              </a:rPr>
              <a:t>capacitor</a:t>
            </a:r>
            <a:endParaRPr lang="en-US" sz="2800" b="1" dirty="0" smtClean="0">
              <a:solidFill>
                <a:srgbClr val="00517C">
                  <a:lumMod val="50000"/>
                </a:srgbClr>
              </a:solidFill>
              <a:latin typeface="Arial"/>
            </a:endParaRP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sz="1200"/>
              <a:pPr/>
              <a:t>8</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17C"/>
              </a:solidFill>
            </a:endParaRPr>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r>
              <a:rPr lang="en-US" sz="1200" dirty="0" smtClean="0">
                <a:solidFill>
                  <a:srgbClr val="00517C"/>
                </a:solidFill>
              </a:rPr>
              <a:t>capacitor</a:t>
            </a:r>
            <a:endParaRPr lang="en-US" sz="1200" b="1" dirty="0">
              <a:solidFill>
                <a:srgbClr val="00517C"/>
              </a:solidFill>
            </a:endParaRPr>
          </a:p>
          <a:p>
            <a:r>
              <a:rPr lang="en-US" sz="1200" dirty="0" smtClean="0">
                <a:solidFill>
                  <a:srgbClr val="00517C"/>
                </a:solidFill>
              </a:rPr>
              <a:t>A </a:t>
            </a:r>
            <a:r>
              <a:rPr lang="en-US" sz="1200" b="1" dirty="0" smtClean="0">
                <a:solidFill>
                  <a:srgbClr val="00517C"/>
                </a:solidFill>
              </a:rPr>
              <a:t>capacitor</a:t>
            </a:r>
            <a:r>
              <a:rPr lang="en-US" sz="1200" dirty="0" smtClean="0">
                <a:solidFill>
                  <a:srgbClr val="00517C"/>
                </a:solidFill>
              </a:rPr>
              <a:t> is a passive two-terminal electrical component that stores potential energy in an electric field. The effect of a </a:t>
            </a:r>
            <a:r>
              <a:rPr lang="en-US" sz="1200" b="1" dirty="0" smtClean="0">
                <a:solidFill>
                  <a:srgbClr val="00517C"/>
                </a:solidFill>
              </a:rPr>
              <a:t>capacitor</a:t>
            </a:r>
            <a:r>
              <a:rPr lang="en-US" sz="1200" dirty="0" smtClean="0">
                <a:solidFill>
                  <a:srgbClr val="00517C"/>
                </a:solidFill>
              </a:rPr>
              <a:t> is known as capacitance. While some capacitance exists between any two electrical conductors in proximity in a circuit, a </a:t>
            </a:r>
            <a:r>
              <a:rPr lang="en-US" sz="1200" b="1" dirty="0" smtClean="0">
                <a:solidFill>
                  <a:srgbClr val="00517C"/>
                </a:solidFill>
              </a:rPr>
              <a:t>capacitor</a:t>
            </a:r>
            <a:r>
              <a:rPr lang="en-US" sz="1200" dirty="0" smtClean="0">
                <a:solidFill>
                  <a:srgbClr val="00517C"/>
                </a:solidFill>
              </a:rPr>
              <a:t> is a component designed to add capacitance to a circuit.</a:t>
            </a: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r>
              <a:rPr lang="en-US" sz="1200" dirty="0">
                <a:solidFill>
                  <a:srgbClr val="00517C"/>
                </a:solidFill>
              </a:rPr>
              <a:t>How does it work?</a:t>
            </a:r>
            <a:endParaRPr lang="en-US" sz="1200" b="1" dirty="0">
              <a:solidFill>
                <a:srgbClr val="00517C"/>
              </a:solidFill>
            </a:endParaRPr>
          </a:p>
          <a:p>
            <a:r>
              <a:rPr lang="en-US" sz="1200" b="1" dirty="0" smtClean="0">
                <a:solidFill>
                  <a:srgbClr val="00517C"/>
                </a:solidFill>
              </a:rPr>
              <a:t>a capacitor works like a tiny rechargeable battery with very low capacity. </a:t>
            </a:r>
            <a:r>
              <a:rPr lang="en-US" sz="1200" dirty="0" smtClean="0">
                <a:solidFill>
                  <a:srgbClr val="00517C"/>
                </a:solidFill>
              </a:rPr>
              <a:t>A capacitor is made up of two metallic plates. With a </a:t>
            </a:r>
            <a:r>
              <a:rPr lang="en-US" sz="1200" u="sng" dirty="0" smtClean="0">
                <a:solidFill>
                  <a:srgbClr val="00517C"/>
                </a:solidFill>
                <a:hlinkClick r:id="rId6"/>
              </a:rPr>
              <a:t>dielectric material</a:t>
            </a:r>
            <a:r>
              <a:rPr lang="en-US" sz="1200" dirty="0" smtClean="0">
                <a:solidFill>
                  <a:srgbClr val="00517C"/>
                </a:solidFill>
              </a:rPr>
              <a:t> in between the plates.</a:t>
            </a:r>
          </a:p>
          <a:p>
            <a:r>
              <a:rPr lang="en-US" sz="1200" dirty="0" smtClean="0">
                <a:solidFill>
                  <a:srgbClr val="00517C"/>
                </a:solidFill>
              </a:rPr>
              <a:t>When you apply a voltage over the two plates, an electric field is created. Positive charge will collect on one plate and negative charge on the other.</a:t>
            </a:r>
          </a:p>
          <a:p>
            <a:r>
              <a:rPr lang="en-US" sz="1200" dirty="0">
                <a:solidFill>
                  <a:srgbClr val="00517C"/>
                </a:solidFill>
              </a:rPr>
              <a:t/>
            </a:r>
            <a:br>
              <a:rPr lang="en-US" sz="1200" dirty="0">
                <a:solidFill>
                  <a:srgbClr val="00517C"/>
                </a:solidFill>
              </a:rPr>
            </a:br>
            <a:r>
              <a:rPr lang="en-US" sz="1000" dirty="0">
                <a:solidFill>
                  <a:srgbClr val="00517C"/>
                </a:solidFill>
              </a:rPr>
              <a:t/>
            </a:r>
            <a:br>
              <a:rPr lang="en-US" sz="1000" dirty="0">
                <a:solidFill>
                  <a:srgbClr val="00517C"/>
                </a:solidFill>
              </a:rPr>
            </a:br>
            <a:r>
              <a:rPr lang="en-US" sz="1000" dirty="0" smtClean="0">
                <a:solidFill>
                  <a:srgbClr val="00517C"/>
                </a:solidFill>
              </a:rPr>
              <a:t/>
            </a:r>
            <a:br>
              <a:rPr lang="en-US" sz="1000" dirty="0" smtClean="0">
                <a:solidFill>
                  <a:srgbClr val="00517C"/>
                </a:solidFill>
              </a:rPr>
            </a:br>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endParaRPr lang="en-US" sz="1200" dirty="0" smtClean="0">
              <a:solidFill>
                <a:srgbClr val="00517C"/>
              </a:solidFill>
            </a:endParaRPr>
          </a:p>
          <a:p>
            <a:r>
              <a:rPr lang="en-US" sz="1200" dirty="0" smtClean="0">
                <a:solidFill>
                  <a:srgbClr val="00517C"/>
                </a:solidFill>
              </a:rPr>
              <a:t/>
            </a:r>
            <a:br>
              <a:rPr lang="en-US" sz="1200" dirty="0" smtClean="0">
                <a:solidFill>
                  <a:srgbClr val="00517C"/>
                </a:solidFill>
              </a:rPr>
            </a:br>
            <a:endParaRPr lang="en-US" sz="1200" dirty="0" smtClean="0">
              <a:solidFill>
                <a:srgbClr val="00517C"/>
              </a:solidFill>
            </a:endParaRPr>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rPr>
              <a:t>Copyright @ 2018  </a:t>
            </a:r>
            <a:r>
              <a:rPr lang="en-US" altLang="zh-CN" sz="1000" dirty="0" err="1" smtClean="0">
                <a:solidFill>
                  <a:srgbClr val="000000"/>
                </a:solidFill>
              </a:rPr>
              <a:t>Innovaker</a:t>
            </a:r>
            <a:endParaRPr lang="en-US" sz="1000" dirty="0">
              <a:solidFill>
                <a:srgbClr val="000000"/>
              </a:solidFill>
            </a:endParaRPr>
          </a:p>
        </p:txBody>
      </p:sp>
      <p:pic>
        <p:nvPicPr>
          <p:cNvPr id="24578" name="Picture 2" descr="electrolytic-capacitor"/>
          <p:cNvPicPr>
            <a:picLocks noChangeAspect="1" noChangeArrowheads="1"/>
          </p:cNvPicPr>
          <p:nvPr/>
        </p:nvPicPr>
        <p:blipFill>
          <a:blip r:embed="rId7"/>
          <a:srcRect/>
          <a:stretch>
            <a:fillRect/>
          </a:stretch>
        </p:blipFill>
        <p:spPr bwMode="auto">
          <a:xfrm>
            <a:off x="6132443" y="1806019"/>
            <a:ext cx="1858479" cy="1083508"/>
          </a:xfrm>
          <a:prstGeom prst="rect">
            <a:avLst/>
          </a:prstGeom>
          <a:noFill/>
        </p:spPr>
      </p:pic>
      <p:pic>
        <p:nvPicPr>
          <p:cNvPr id="24580" name="Picture 4" descr="Related image"/>
          <p:cNvPicPr>
            <a:picLocks noChangeAspect="1" noChangeArrowheads="1"/>
          </p:cNvPicPr>
          <p:nvPr/>
        </p:nvPicPr>
        <p:blipFill>
          <a:blip r:embed="rId8"/>
          <a:srcRect/>
          <a:stretch>
            <a:fillRect/>
          </a:stretch>
        </p:blipFill>
        <p:spPr bwMode="auto">
          <a:xfrm>
            <a:off x="139148" y="1928475"/>
            <a:ext cx="3498068" cy="1967664"/>
          </a:xfrm>
          <a:prstGeom prst="rect">
            <a:avLst/>
          </a:prstGeom>
          <a:noFill/>
        </p:spPr>
      </p:pic>
    </p:spTree>
    <p:extLst>
      <p:ext uri="{BB962C8B-B14F-4D97-AF65-F5344CB8AC3E}">
        <p14:creationId xmlns:p14="http://schemas.microsoft.com/office/powerpoint/2010/main" val="909065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pPr>
              <a:buClr>
                <a:srgbClr val="FFFFFF"/>
              </a:buClr>
            </a:pPr>
            <a:r>
              <a:rPr lang="en-US" sz="2800" b="1" dirty="0" smtClean="0">
                <a:solidFill>
                  <a:srgbClr val="595A5D"/>
                </a:solidFill>
                <a:latin typeface="Arial"/>
              </a:rPr>
              <a:t>Electronic </a:t>
            </a:r>
          </a:p>
          <a:p>
            <a:pPr>
              <a:buClr>
                <a:srgbClr val="FFFFFF"/>
              </a:buClr>
            </a:pPr>
            <a:r>
              <a:rPr lang="en-US" sz="2800" b="1" dirty="0" smtClean="0">
                <a:solidFill>
                  <a:srgbClr val="595A5D"/>
                </a:solidFill>
                <a:latin typeface="Arial"/>
              </a:rPr>
              <a:t>component </a:t>
            </a:r>
          </a:p>
          <a:p>
            <a:pPr>
              <a:buClr>
                <a:srgbClr val="FFFFFF"/>
              </a:buClr>
            </a:pPr>
            <a:r>
              <a:rPr lang="en-US" sz="2800" b="1" dirty="0" smtClean="0">
                <a:solidFill>
                  <a:srgbClr val="595A5D"/>
                </a:solidFill>
                <a:latin typeface="Arial"/>
              </a:rPr>
              <a:t>--- </a:t>
            </a:r>
            <a:r>
              <a:rPr lang="en-US" sz="2800" dirty="0" smtClean="0">
                <a:solidFill>
                  <a:srgbClr val="00517C">
                    <a:lumMod val="50000"/>
                  </a:srgbClr>
                </a:solidFill>
              </a:rPr>
              <a:t>capacitor</a:t>
            </a:r>
            <a:endParaRPr lang="en-US" sz="2800" b="1" dirty="0" smtClean="0">
              <a:solidFill>
                <a:srgbClr val="00517C">
                  <a:lumMod val="50000"/>
                </a:srgbClr>
              </a:solidFill>
              <a:latin typeface="Arial"/>
            </a:endParaRP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a:p>
            <a:pPr>
              <a:buClr>
                <a:srgbClr val="FFFFFF"/>
              </a:buClr>
            </a:pPr>
            <a:endParaRPr lang="en-US" sz="2800" b="1" dirty="0" smtClean="0">
              <a:solidFill>
                <a:srgbClr val="595A5D"/>
              </a:solidFill>
              <a:latin typeface="Aria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sz="1200"/>
              <a:pPr/>
              <a:t>9</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517C"/>
              </a:solidFill>
            </a:endParaRPr>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rPr>
              <a:t>Copyright @ 2018  </a:t>
            </a:r>
            <a:r>
              <a:rPr lang="en-US" altLang="zh-CN" sz="1000" dirty="0" err="1" smtClean="0">
                <a:solidFill>
                  <a:srgbClr val="000000"/>
                </a:solidFill>
              </a:rPr>
              <a:t>Innovaker</a:t>
            </a:r>
            <a:endParaRPr lang="en-US" sz="1000" dirty="0">
              <a:solidFill>
                <a:srgbClr val="000000"/>
              </a:solidFill>
            </a:endParaRPr>
          </a:p>
        </p:txBody>
      </p:sp>
      <p:pic>
        <p:nvPicPr>
          <p:cNvPr id="24578" name="Picture 2" descr="electrolytic-capacitor"/>
          <p:cNvPicPr>
            <a:picLocks noChangeAspect="1" noChangeArrowheads="1"/>
          </p:cNvPicPr>
          <p:nvPr/>
        </p:nvPicPr>
        <p:blipFill>
          <a:blip r:embed="rId7"/>
          <a:srcRect/>
          <a:stretch>
            <a:fillRect/>
          </a:stretch>
        </p:blipFill>
        <p:spPr bwMode="auto">
          <a:xfrm>
            <a:off x="768506" y="2312695"/>
            <a:ext cx="1858479" cy="1083508"/>
          </a:xfrm>
          <a:prstGeom prst="rect">
            <a:avLst/>
          </a:prstGeom>
          <a:noFill/>
        </p:spPr>
      </p:pic>
      <p:pic>
        <p:nvPicPr>
          <p:cNvPr id="2" name="5hFC9ugTGLs"/>
          <p:cNvPicPr>
            <a:picLocks noRot="1" noChangeAspect="1"/>
          </p:cNvPicPr>
          <p:nvPr>
            <a:videoFile r:link="rId1"/>
          </p:nvPr>
        </p:nvPicPr>
        <p:blipFill>
          <a:blip r:embed="rId8"/>
          <a:stretch>
            <a:fillRect/>
          </a:stretch>
        </p:blipFill>
        <p:spPr>
          <a:xfrm>
            <a:off x="4010035" y="696700"/>
            <a:ext cx="5133965" cy="3313755"/>
          </a:xfrm>
          <a:prstGeom prst="rect">
            <a:avLst/>
          </a:prstGeom>
        </p:spPr>
      </p:pic>
    </p:spTree>
    <p:extLst>
      <p:ext uri="{BB962C8B-B14F-4D97-AF65-F5344CB8AC3E}">
        <p14:creationId xmlns:p14="http://schemas.microsoft.com/office/powerpoint/2010/main" val="171861586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9995</TotalTime>
  <Words>1470</Words>
  <Application>Microsoft Office PowerPoint</Application>
  <PresentationFormat>On-screen Show (16:9)</PresentationFormat>
  <Paragraphs>820</Paragraphs>
  <Slides>24</Slides>
  <Notes>24</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Alegreya</vt:lpstr>
      <vt:lpstr>Roboto</vt:lpstr>
      <vt:lpstr>Roboto Slab</vt:lpstr>
      <vt:lpstr>宋体</vt:lpstr>
      <vt:lpstr>Arial</vt:lpstr>
      <vt:lpstr>Consolas</vt:lpstr>
      <vt:lpstr>Georgia</vt:lpstr>
      <vt:lpstr>marina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cp:lastModifiedBy>David Peng</cp:lastModifiedBy>
  <cp:revision>485</cp:revision>
  <dcterms:modified xsi:type="dcterms:W3CDTF">2018-04-18T14:57:59Z</dcterms:modified>
</cp:coreProperties>
</file>